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61" r:id="rId6"/>
    <p:sldId id="262" r:id="rId7"/>
    <p:sldId id="265" r:id="rId8"/>
    <p:sldId id="264" r:id="rId9"/>
    <p:sldId id="268" r:id="rId10"/>
    <p:sldId id="269" r:id="rId11"/>
    <p:sldId id="266" r:id="rId12"/>
    <p:sldId id="267" r:id="rId13"/>
    <p:sldId id="270" r:id="rId14"/>
    <p:sldId id="278" r:id="rId15"/>
    <p:sldId id="279" r:id="rId16"/>
    <p:sldId id="28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1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89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9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97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40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2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76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3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80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70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41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1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youtube.com/watch?v=lExW80sXsHs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1.png"/><Relationship Id="rId7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.uk/imgres?imgurl=http://www.livetheatertickets.com/fiddler-on-the-roof/fiddler-pic.jpg&amp;imgrefurl=http://www.livetheatertickets.com/fiddler-on-the-roof/fiddler-on-the-roof-theatre-tickets.htm&amp;h=432&amp;w=360&amp;sz=115&amp;hl=en&amp;start=9&amp;tbnid=IVuY-c-dn13qYM:&amp;tbnh=126&amp;tbnw=105&amp;prev=/images?q%3Dfiddler%2Bon%2Bthe%2Broof%26gbv%3D2%26svnum%3D10%26hl%3Den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27.jpeg"/><Relationship Id="rId10" Type="http://schemas.openxmlformats.org/officeDocument/2006/relationships/hyperlink" Target="http://www.youtube.com/watch?v=qsYnhVITf9E" TargetMode="External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2.png"/><Relationship Id="rId5" Type="http://schemas.openxmlformats.org/officeDocument/2006/relationships/image" Target="../media/image1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2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hyperlink" Target="http://www.youtube.com/watch?v=giVGv_dnmdY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9.jpeg"/><Relationship Id="rId4" Type="http://schemas.openxmlformats.org/officeDocument/2006/relationships/hyperlink" Target="http://images.google.co.uk/imgres?imgurl=http://f.screensavers.com/OMS/img/407/julie_andrews_wallpaper_215.jpg&amp;imgrefurl=http://www.screensavers.com/Home/Movies/Musical%2B%2B-%2BDance/Musical%2BMovies/The%2BSound%2Bof%2BMusic/index.html?SS_ID%3D11393_12566_12567_102562&amp;h=161&amp;w=215&amp;sz=16&amp;hl=en&amp;start=13&amp;tbnid=evlB6ObvdQ6r8M:&amp;tbnh=79&amp;tbnw=106&amp;prev=/images?q%3D%2Banimated%2Bjulie%2Bandrews%2Bsound%2Bof%2Bmusic%26gbv%3D2%26svnum%3D10%26hl%3D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r Black SF" pitchFamily="2" charset="0"/>
              </a:rPr>
              <a:t>Vocal Music</a:t>
            </a:r>
            <a:endParaRPr lang="en-GB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r Black SF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743200" cy="180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46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0"/>
            <a:ext cx="1521206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9525" y="645795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6"/>
              </a:rPr>
              <a:t>http://</a:t>
            </a:r>
            <a:r>
              <a:rPr lang="en-GB" dirty="0" smtClean="0">
                <a:hlinkClick r:id="rId6"/>
              </a:rPr>
              <a:t>www.youtube.com/watch?v=lExW80sXsHs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579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0" y="152400"/>
            <a:ext cx="4343400" cy="1371600"/>
          </a:xfrm>
          <a:prstGeom prst="roundRect">
            <a:avLst/>
          </a:prstGeom>
          <a:solidFill>
            <a:schemeClr val="accent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r Black SF" pitchFamily="2" charset="0"/>
              </a:rPr>
              <a:t>Soprano</a:t>
            </a:r>
            <a:endParaRPr lang="en-GB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r Black SF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0" y="1905000"/>
            <a:ext cx="4343400" cy="1371600"/>
          </a:xfrm>
          <a:prstGeom prst="roundRect">
            <a:avLst/>
          </a:prstGeom>
          <a:solidFill>
            <a:srgbClr val="7030A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r Black SF" pitchFamily="2" charset="0"/>
              </a:rPr>
              <a:t>Alto</a:t>
            </a:r>
            <a:endParaRPr lang="en-GB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r Black SF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86000" y="3657600"/>
            <a:ext cx="4343400" cy="1371600"/>
          </a:xfrm>
          <a:prstGeom prst="round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r Black SF" pitchFamily="2" charset="0"/>
              </a:rPr>
              <a:t>Tenor</a:t>
            </a:r>
            <a:endParaRPr lang="en-GB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r Black SF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0" y="5334000"/>
            <a:ext cx="4343400" cy="1371600"/>
          </a:xfrm>
          <a:prstGeom prst="roundRect">
            <a:avLst/>
          </a:prstGeom>
          <a:solidFill>
            <a:srgbClr val="0070C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r Black SF" pitchFamily="2" charset="0"/>
              </a:rPr>
              <a:t>Bass</a:t>
            </a:r>
            <a:endParaRPr lang="en-GB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r Black SF" pitchFamily="2" charset="0"/>
            </a:endParaRPr>
          </a:p>
        </p:txBody>
      </p:sp>
      <p:pic>
        <p:nvPicPr>
          <p:cNvPr id="8" name="Picture 2" descr="http://upload.wikimedia.org/wikipedia/commons/7/7c/Range_soprano_voi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2916" y="390656"/>
            <a:ext cx="1334733" cy="895088"/>
          </a:xfrm>
          <a:prstGeom prst="rect">
            <a:avLst/>
          </a:prstGeom>
          <a:noFill/>
        </p:spPr>
      </p:pic>
      <p:pic>
        <p:nvPicPr>
          <p:cNvPr id="9" name="Picture 4" descr="http://upload.wikimedia.org/wikipedia/commons/0/04/Range_alto_voi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160803"/>
            <a:ext cx="1222226" cy="859994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538" y="3962400"/>
            <a:ext cx="1428750" cy="93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upload.wikimedia.org/wikipedia/commons/2/27/Range_bass_voic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3138" y="5638800"/>
            <a:ext cx="1467982" cy="936319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0975"/>
            <a:ext cx="17907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ttp://furtherroom.files.wordpress.com/2010/11/rihanna-loud-album-cov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46" y="1742896"/>
            <a:ext cx="1695808" cy="169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i.telegraph.co.uk/multimedia/archive/02786/sam-smith_2786433b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0" r="13395"/>
          <a:stretch/>
        </p:blipFill>
        <p:spPr bwMode="auto">
          <a:xfrm>
            <a:off x="464793" y="3764076"/>
            <a:ext cx="1470713" cy="132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clipartbest.com/cliparts/RTd/oXX/RTdoXXET9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81344"/>
            <a:ext cx="1144377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78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228600"/>
            <a:ext cx="464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Adventurer Black SF" pitchFamily="2" charset="0"/>
              </a:rPr>
              <a:t>Musical</a:t>
            </a:r>
            <a:endParaRPr lang="en-GB" sz="4400" dirty="0">
              <a:latin typeface="Adventurer Black SF" pitchFamily="2" charset="0"/>
            </a:endParaRPr>
          </a:p>
        </p:txBody>
      </p:sp>
      <p:pic>
        <p:nvPicPr>
          <p:cNvPr id="15" name="Picture 6" descr="SYLLABIC- JULIE ANDR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1" y="2192337"/>
            <a:ext cx="1110369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MUSICAL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2" y="1524000"/>
            <a:ext cx="960712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MUSICAL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187" y="254000"/>
            <a:ext cx="1148394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MUSICAL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4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8" descr="fiddler-pic">
            <a:hlinkClick r:id="rId6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5200" y="4191000"/>
            <a:ext cx="1142781" cy="1371600"/>
          </a:xfrm>
          <a:prstGeom prst="rect">
            <a:avLst/>
          </a:prstGeom>
        </p:spPr>
      </p:pic>
      <p:pic>
        <p:nvPicPr>
          <p:cNvPr id="5122" name="Picture 2" descr="http://3.bp.blogspot.com/-QqDnknE-1pM/UXfLn975CyI/AAAAAAAAAvQ/rPcXVgb6aFQ/s1600/Ghost_Post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2" y="32766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allaadoo.com/wp-content/uploads/2014/03/phantom-of-the-opera-wallpape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19" y="4876800"/>
            <a:ext cx="200024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790825" y="6107668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10"/>
              </a:rPr>
              <a:t>http://</a:t>
            </a:r>
            <a:r>
              <a:rPr lang="en-GB" dirty="0" smtClean="0">
                <a:hlinkClick r:id="rId10"/>
              </a:rPr>
              <a:t>www.youtube.com/watch?v=qsYnhVITf9E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2324100" y="1763931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musical play which has speaking, singing and dancing and is performed on a stage. 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772" y="2469793"/>
            <a:ext cx="277345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39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838200"/>
            <a:ext cx="4114800" cy="1403171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3940175" cy="914400"/>
          </a:xfrm>
        </p:spPr>
        <p:txBody>
          <a:bodyPr>
            <a:normAutofit/>
          </a:bodyPr>
          <a:lstStyle/>
          <a:p>
            <a:pPr algn="ctr"/>
            <a:r>
              <a:rPr lang="en-GB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Opera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99" y="997129"/>
            <a:ext cx="3733800" cy="1320442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Sung most commonly in Italian (can also be sung in German)</a:t>
            </a:r>
          </a:p>
          <a:p>
            <a:pPr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Telling of fictional story</a:t>
            </a:r>
          </a:p>
          <a:p>
            <a:pPr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Features SATB Chorus, Soloists and Orchestra</a:t>
            </a:r>
          </a:p>
          <a:p>
            <a:pPr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Performed with elaborate stage design and costumes</a:t>
            </a:r>
          </a:p>
          <a:p>
            <a:pPr>
              <a:defRPr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2" descr="http://i.telegraph.co.uk/multimedia/archive/01461/opera-carmen-the-f_146113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06" y="1653514"/>
            <a:ext cx="1884363" cy="117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6613"/>
            <a:ext cx="2032794" cy="128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on Giovanni - Commendatore Sce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55" y="2362200"/>
            <a:ext cx="6487751" cy="364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2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170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47800"/>
            <a:ext cx="3657600" cy="525779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2800" dirty="0" smtClean="0"/>
              <a:t>Within operas and oratorios there are types of songs called ARIAS.</a:t>
            </a:r>
          </a:p>
          <a:p>
            <a:pPr eaLnBrk="1" hangingPunct="1">
              <a:lnSpc>
                <a:spcPct val="80000"/>
              </a:lnSpc>
            </a:pPr>
            <a:endParaRPr lang="en-GB" altLang="en-US" sz="2800" dirty="0" smtClean="0"/>
          </a:p>
          <a:p>
            <a:pPr eaLnBrk="1" hangingPunct="1">
              <a:lnSpc>
                <a:spcPct val="80000"/>
              </a:lnSpc>
            </a:pPr>
            <a:endParaRPr lang="en-GB" altLang="en-US" sz="2800" dirty="0" smtClean="0"/>
          </a:p>
          <a:p>
            <a:pPr eaLnBrk="1" hangingPunct="1">
              <a:lnSpc>
                <a:spcPct val="80000"/>
              </a:lnSpc>
            </a:pPr>
            <a:endParaRPr lang="en-GB" altLang="en-US" sz="2800" dirty="0" smtClean="0"/>
          </a:p>
          <a:p>
            <a:pPr eaLnBrk="1" hangingPunct="1">
              <a:lnSpc>
                <a:spcPct val="80000"/>
              </a:lnSpc>
            </a:pPr>
            <a:endParaRPr lang="en-GB" altLang="en-US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2800" dirty="0" smtClean="0"/>
              <a:t>A RECITATIVE is always followed by an ARIA.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u="sng" dirty="0" smtClean="0"/>
          </a:p>
        </p:txBody>
      </p:sp>
      <p:sp>
        <p:nvSpPr>
          <p:cNvPr id="190468" name="WordArt 4"/>
          <p:cNvSpPr>
            <a:spLocks noChangeArrowheads="1" noChangeShapeType="1" noTextEdit="1"/>
          </p:cNvSpPr>
          <p:nvPr/>
        </p:nvSpPr>
        <p:spPr bwMode="auto">
          <a:xfrm>
            <a:off x="838200" y="260350"/>
            <a:ext cx="7294461" cy="806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GB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Adventurer Black SF" pitchFamily="2" charset="0"/>
              </a:rPr>
              <a:t>Recitatives and Arias</a:t>
            </a:r>
            <a:endParaRPr lang="en-GB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990000"/>
                </a:outerShdw>
              </a:effectLst>
              <a:latin typeface="Adventurer Black SF" pitchFamily="2" charset="0"/>
            </a:endParaRPr>
          </a:p>
        </p:txBody>
      </p:sp>
      <p:pic>
        <p:nvPicPr>
          <p:cNvPr id="9" name="Picture 10" descr="http://4.bp.blogspot.com/_t5qHsU0fnTE/TE72PMI7bYI/AAAAAAAAAIM/I_xz1_K7-SI/s400/fantin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35238"/>
            <a:ext cx="1819174" cy="265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0989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0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0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0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65944" y="55563"/>
            <a:ext cx="7516812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80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RECITATIVE</a:t>
            </a:r>
            <a:endParaRPr lang="en-US" sz="8000" b="1" u="sng" dirty="0" smtClean="0">
              <a:effectLst>
                <a:outerShdw blurRad="38100" dist="38100" dir="2700000" algn="tl">
                  <a:srgbClr val="000000"/>
                </a:outerShdw>
              </a:effectLst>
              <a:latin typeface="Rockwell Extra Bold" pitchFamily="18" charset="0"/>
            </a:endParaRP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2363" y="2205038"/>
            <a:ext cx="3754437" cy="3890962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short linking passage for a singer ‘half sung, half spoken’.  The accompaniment is very sparse.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GB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Think ‘reciting’.</a:t>
            </a:r>
          </a:p>
          <a:p>
            <a:pPr eaLnBrk="1" hangingPunct="1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2195513" y="3860800"/>
            <a:ext cx="647700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484438" y="4508500"/>
            <a:ext cx="71437" cy="865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2555875" y="4508500"/>
            <a:ext cx="215900" cy="714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2268538" y="5300663"/>
            <a:ext cx="215900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2268538" y="4508500"/>
            <a:ext cx="215900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2195513" y="4508500"/>
            <a:ext cx="73025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2771775" y="4508500"/>
            <a:ext cx="71438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2555875" y="5300663"/>
            <a:ext cx="215900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2268538" y="5373688"/>
            <a:ext cx="714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2700338" y="5373688"/>
            <a:ext cx="714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pic>
        <p:nvPicPr>
          <p:cNvPr id="29710" name="Picture 25" descr="BD18234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908175" y="2492375"/>
            <a:ext cx="20193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1" name="Rectangle 28"/>
          <p:cNvSpPr>
            <a:spLocks noChangeArrowheads="1"/>
          </p:cNvSpPr>
          <p:nvPr/>
        </p:nvSpPr>
        <p:spPr bwMode="auto">
          <a:xfrm>
            <a:off x="3563938" y="5661025"/>
            <a:ext cx="71437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29712" name="Rectangle 30"/>
          <p:cNvSpPr>
            <a:spLocks noChangeArrowheads="1"/>
          </p:cNvSpPr>
          <p:nvPr/>
        </p:nvSpPr>
        <p:spPr bwMode="auto">
          <a:xfrm>
            <a:off x="3851275" y="5661025"/>
            <a:ext cx="71438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29713" name="Rectangle 31"/>
          <p:cNvSpPr>
            <a:spLocks noChangeArrowheads="1"/>
          </p:cNvSpPr>
          <p:nvPr/>
        </p:nvSpPr>
        <p:spPr bwMode="auto">
          <a:xfrm>
            <a:off x="4140200" y="5661025"/>
            <a:ext cx="71438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29714" name="Text Box 32"/>
          <p:cNvSpPr txBox="1">
            <a:spLocks noChangeArrowheads="1"/>
          </p:cNvSpPr>
          <p:nvPr/>
        </p:nvSpPr>
        <p:spPr bwMode="auto">
          <a:xfrm>
            <a:off x="2124075" y="2781300"/>
            <a:ext cx="1876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altLang="en-US" sz="1400" u="none">
                <a:solidFill>
                  <a:srgbClr val="000000"/>
                </a:solidFill>
              </a:rPr>
              <a:t>If only this </a:t>
            </a:r>
          </a:p>
          <a:p>
            <a:r>
              <a:rPr lang="en-GB" altLang="en-US" sz="1400" u="none">
                <a:solidFill>
                  <a:srgbClr val="000000"/>
                </a:solidFill>
              </a:rPr>
              <a:t>hadn’t happened</a:t>
            </a:r>
            <a:r>
              <a:rPr lang="en-GB" altLang="en-US" sz="1800" u="none">
                <a:solidFill>
                  <a:srgbClr val="000000"/>
                </a:solidFill>
              </a:rPr>
              <a:t>…</a:t>
            </a:r>
            <a:endParaRPr lang="en-US" altLang="en-US" sz="1800" u="none">
              <a:solidFill>
                <a:srgbClr val="000000"/>
              </a:solidFill>
            </a:endParaRPr>
          </a:p>
        </p:txBody>
      </p:sp>
      <p:pic>
        <p:nvPicPr>
          <p:cNvPr id="29715" name="Picture 33" descr="BD1822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627062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618" name="WordArt 34"/>
          <p:cNvSpPr>
            <a:spLocks noChangeArrowheads="1" noChangeShapeType="1" noTextEdit="1"/>
          </p:cNvSpPr>
          <p:nvPr/>
        </p:nvSpPr>
        <p:spPr bwMode="auto">
          <a:xfrm rot="5400000">
            <a:off x="13494" y="3666332"/>
            <a:ext cx="1555750" cy="360362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defRPr/>
            </a:pPr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CHORD</a:t>
            </a:r>
          </a:p>
        </p:txBody>
      </p:sp>
      <p:pic>
        <p:nvPicPr>
          <p:cNvPr id="29717" name="Picture 35" descr="BD1822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916113"/>
            <a:ext cx="65722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620" name="WordArt 36"/>
          <p:cNvSpPr>
            <a:spLocks noChangeArrowheads="1" noChangeShapeType="1" noTextEdit="1"/>
          </p:cNvSpPr>
          <p:nvPr/>
        </p:nvSpPr>
        <p:spPr bwMode="auto">
          <a:xfrm rot="5400000">
            <a:off x="3613944" y="3594894"/>
            <a:ext cx="1555750" cy="360362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defRPr/>
            </a:pPr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CHORD</a:t>
            </a:r>
          </a:p>
        </p:txBody>
      </p:sp>
      <p:pic>
        <p:nvPicPr>
          <p:cNvPr id="29719" name="Picture 37" descr="BD1822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89138"/>
            <a:ext cx="6318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38" descr="BD1822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6318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71781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5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010400" cy="10668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GB" sz="66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ARIA</a:t>
            </a:r>
            <a:endParaRPr lang="en-US" sz="6600" b="1" u="sng" dirty="0" smtClean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048000"/>
            <a:ext cx="3657600" cy="1223481"/>
          </a:xfrm>
          <a:solidFill>
            <a:srgbClr val="7030A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 song from an OPERA</a:t>
            </a: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which shows</a:t>
            </a: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individual characters emotions.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 descr="http://www.thesundaytimes.co.uk/sto/multimedia/dynamic/00343/STN1209OPERA_343383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3765550" cy="250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6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2057400"/>
            <a:ext cx="4191000" cy="2286000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438400" y="152400"/>
            <a:ext cx="4343400" cy="381000"/>
          </a:xfrm>
        </p:spPr>
        <p:txBody>
          <a:bodyPr>
            <a:noAutofit/>
          </a:bodyPr>
          <a:lstStyle/>
          <a:p>
            <a:pPr algn="ctr"/>
            <a:r>
              <a:rPr lang="en-GB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Gospel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Music written with religious lyrics</a:t>
            </a:r>
          </a:p>
          <a:p>
            <a:pPr>
              <a:defRPr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Usually a song praising God</a:t>
            </a:r>
          </a:p>
          <a:p>
            <a:pPr>
              <a:defRPr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 feature a Choir and Soloists</a:t>
            </a:r>
          </a:p>
          <a:p>
            <a:pPr>
              <a:defRPr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Usually sung A </a:t>
            </a:r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Capella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>
              <a:defRPr/>
            </a:pP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6" descr="http://cdn1.viagogo.net/images/articles/large/whoopi+goldberg+is+to+star+in+sister+act_2725_800009318_0_0_7021474_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275138"/>
            <a:ext cx="31686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dublingospelchoir.com/Images/EventsTop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40" y="1066800"/>
            <a:ext cx="350771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wn in the River to Pray - London Community Gospel Choi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7825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4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0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194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2133600"/>
            <a:ext cx="4191000" cy="2286000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438400" y="152400"/>
            <a:ext cx="4343400" cy="381000"/>
          </a:xfrm>
        </p:spPr>
        <p:txBody>
          <a:bodyPr>
            <a:noAutofit/>
          </a:bodyPr>
          <a:lstStyle/>
          <a:p>
            <a:pPr algn="ctr"/>
            <a:r>
              <a:rPr lang="en-GB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Rap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Rhyming lyrics that are spoken and performed in time to a beat. Rapping is popular in hip-hop music.</a:t>
            </a:r>
          </a:p>
        </p:txBody>
      </p:sp>
      <p:pic>
        <p:nvPicPr>
          <p:cNvPr id="2050" name="Picture 2" descr="http://revistauniversulmeu.files.wordpress.com/2014/03/eminem-eminem-9776767-800-6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66825"/>
            <a:ext cx="27305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eo Valley R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900" y="152400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148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92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2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194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sz="88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dventurer Black SF" pitchFamily="2" charset="0"/>
              </a:rPr>
              <a:t>UNISON</a:t>
            </a:r>
            <a:endParaRPr lang="en-US" sz="8800" u="sng" dirty="0" smtClean="0">
              <a:effectLst>
                <a:outerShdw blurRad="38100" dist="38100" dir="2700000" algn="tl">
                  <a:srgbClr val="000000"/>
                </a:outerShdw>
              </a:effectLst>
              <a:latin typeface="Adventurer Black SF" pitchFamily="2" charset="0"/>
            </a:endParaRP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z="28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en-GB" sz="28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Tx/>
              <a:buNone/>
              <a:defRPr/>
            </a:pPr>
            <a:r>
              <a:rPr lang="en-GB" sz="2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Two or more </a:t>
            </a:r>
          </a:p>
          <a:p>
            <a:pPr algn="ctr" eaLnBrk="1" hangingPunct="1">
              <a:buFontTx/>
              <a:buNone/>
              <a:defRPr/>
            </a:pPr>
            <a:r>
              <a:rPr lang="en-GB" sz="2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parts or voices </a:t>
            </a:r>
          </a:p>
          <a:p>
            <a:pPr algn="ctr" eaLnBrk="1" hangingPunct="1">
              <a:buFontTx/>
              <a:buNone/>
              <a:defRPr/>
            </a:pPr>
            <a:r>
              <a:rPr lang="en-GB" sz="2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sounding the </a:t>
            </a:r>
          </a:p>
          <a:p>
            <a:pPr algn="ctr" eaLnBrk="1" hangingPunct="1">
              <a:buFontTx/>
              <a:buNone/>
              <a:defRPr/>
            </a:pPr>
            <a:r>
              <a:rPr lang="en-GB" sz="2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same</a:t>
            </a:r>
          </a:p>
          <a:p>
            <a:pPr algn="ctr" eaLnBrk="1" hangingPunct="1">
              <a:buFontTx/>
              <a:buNone/>
              <a:defRPr/>
            </a:pPr>
            <a:endParaRPr lang="en-GB" sz="28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r>
              <a:rPr lang="en-GB" sz="2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“Happy birthday to you, happy birthday to you…”</a:t>
            </a:r>
            <a:endParaRPr lang="en-US" sz="28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8916" name="Picture 4" descr="BIRTHDAY CAKE- UNI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36838"/>
            <a:ext cx="3024187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ANIMATED CHO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565400"/>
            <a:ext cx="270033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nison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8881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28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sz="8800" u="sng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dventurer Black SF" pitchFamily="2" charset="0"/>
              </a:rPr>
              <a:t>HARMONY</a:t>
            </a:r>
            <a:endParaRPr lang="en-US" sz="8800" u="sng" dirty="0" smtClean="0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dventurer Black SF" pitchFamily="2" charset="0"/>
            </a:endParaRP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sound of two or more different notes made at the same time.</a:t>
            </a:r>
            <a:endParaRPr lang="en-US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9940" name="Picture 4" descr="BEAT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500438"/>
            <a:ext cx="18732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ANIMATED SINGER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429000"/>
            <a:ext cx="17621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8" descr="harmon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13100"/>
            <a:ext cx="3673475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rmonyvoicesacc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013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70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630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0" y="2667000"/>
            <a:ext cx="2667000" cy="7620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r Black SF" pitchFamily="2" charset="0"/>
              </a:rPr>
              <a:t>Vocal Music</a:t>
            </a:r>
            <a:endParaRPr lang="en-GB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r Black SF" pitchFamily="2" charset="0"/>
            </a:endParaRP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381000" y="914400"/>
            <a:ext cx="2667000" cy="762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r Black SF" pitchFamily="2" charset="0"/>
              </a:rPr>
              <a:t>Voice Types</a:t>
            </a:r>
            <a:endParaRPr lang="en-GB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r Black SF" pitchFamily="2" charset="0"/>
            </a:endParaRPr>
          </a:p>
        </p:txBody>
      </p:sp>
      <p:sp>
        <p:nvSpPr>
          <p:cNvPr id="7" name="Rounded Rectangle 6">
            <a:hlinkClick r:id="rId3" action="ppaction://hlinksldjump"/>
          </p:cNvPr>
          <p:cNvSpPr/>
          <p:nvPr/>
        </p:nvSpPr>
        <p:spPr>
          <a:xfrm>
            <a:off x="5562600" y="914400"/>
            <a:ext cx="2667000" cy="76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r Black SF" pitchFamily="2" charset="0"/>
              </a:rPr>
              <a:t>Vocal Styles</a:t>
            </a:r>
            <a:endParaRPr lang="en-GB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r Black SF" pitchFamily="2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714500" y="1828800"/>
            <a:ext cx="1409700" cy="8382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715000" y="1752600"/>
            <a:ext cx="1276350" cy="9906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72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0"/>
            <a:ext cx="8534400" cy="12192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latin typeface="Berlin Sans FB Demi" pitchFamily="34" charset="0"/>
              </a:rPr>
              <a:t>HOMOPHONY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6002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dirty="0" smtClean="0">
                <a:latin typeface="Berlin Sans FB Demi" pitchFamily="34" charset="0"/>
              </a:rPr>
              <a:t>When all of the parts in a piece of music are moving </a:t>
            </a:r>
            <a:r>
              <a:rPr lang="en-GB" altLang="en-US" u="sng" dirty="0" smtClean="0">
                <a:latin typeface="Berlin Sans FB Demi" pitchFamily="34" charset="0"/>
              </a:rPr>
              <a:t>at the same time</a:t>
            </a:r>
          </a:p>
          <a:p>
            <a:pPr eaLnBrk="1" hangingPunct="1"/>
            <a:endParaRPr lang="en-GB" altLang="en-US" u="sng" dirty="0" smtClean="0">
              <a:latin typeface="Berlin Sans FB Demi" pitchFamily="34" charset="0"/>
            </a:endParaRPr>
          </a:p>
          <a:p>
            <a:pPr eaLnBrk="1" hangingPunct="1"/>
            <a:endParaRPr lang="en-GB" altLang="en-US" u="sng" dirty="0" smtClean="0">
              <a:latin typeface="Berlin Sans FB Demi" pitchFamily="34" charset="0"/>
            </a:endParaRPr>
          </a:p>
        </p:txBody>
      </p:sp>
      <p:pic>
        <p:nvPicPr>
          <p:cNvPr id="14340" name="Picture 4" descr="http://upload.wikimedia.org/wikipedia/en/thumb/0/02/Homer_Simpson_2006.png/212px-Homer_Simpson_20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457" y="4343400"/>
            <a:ext cx="1385543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omophony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latin typeface="Berlin Sans FB Demi" pitchFamily="34" charset="0"/>
              </a:rPr>
              <a:t>POLYPHONY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latin typeface="Berlin Sans FB Demi" pitchFamily="34" charset="0"/>
              </a:rPr>
              <a:t>When all of the parts in a piece of music are moving at </a:t>
            </a:r>
            <a:r>
              <a:rPr lang="en-GB" altLang="en-US" u="sng" smtClean="0">
                <a:latin typeface="Berlin Sans FB Demi" pitchFamily="34" charset="0"/>
              </a:rPr>
              <a:t>different times</a:t>
            </a:r>
          </a:p>
          <a:p>
            <a:pPr eaLnBrk="1" hangingPunct="1"/>
            <a:endParaRPr lang="en-GB" altLang="en-US" u="sng" smtClean="0">
              <a:latin typeface="Berlin Sans FB Demi" pitchFamily="34" charset="0"/>
            </a:endParaRPr>
          </a:p>
          <a:p>
            <a:pPr eaLnBrk="1" hangingPunct="1"/>
            <a:r>
              <a:rPr lang="en-GB" altLang="en-US" smtClean="0">
                <a:latin typeface="Berlin Sans FB Demi" pitchFamily="34" charset="0"/>
              </a:rPr>
              <a:t>Opposite to </a:t>
            </a:r>
            <a:r>
              <a:rPr lang="en-GB" altLang="en-US" u="sng" smtClean="0">
                <a:latin typeface="Berlin Sans FB Demi" pitchFamily="34" charset="0"/>
              </a:rPr>
              <a:t>Homophony</a:t>
            </a:r>
            <a:endParaRPr lang="en-GB" altLang="en-US" smtClean="0">
              <a:latin typeface="Berlin Sans FB Demi" pitchFamily="34" charset="0"/>
            </a:endParaRPr>
          </a:p>
        </p:txBody>
      </p:sp>
      <p:pic>
        <p:nvPicPr>
          <p:cNvPr id="4" name="polyphony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533400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14800"/>
            <a:ext cx="377952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85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610600" cy="609600"/>
          </a:xfrm>
        </p:spPr>
        <p:txBody>
          <a:bodyPr>
            <a:noAutofit/>
          </a:bodyPr>
          <a:lstStyle/>
          <a:p>
            <a:pPr algn="ctr"/>
            <a:r>
              <a:rPr lang="en-GB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r Black SF" pitchFamily="2" charset="0"/>
              </a:rPr>
              <a:t>What are We Learning Today?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r Black SF" pitchFamily="2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19075" y="1295400"/>
            <a:ext cx="5334000" cy="2133600"/>
          </a:xfrm>
          <a:prstGeom prst="righ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about different Styles of Vocal Music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57175" y="4419600"/>
            <a:ext cx="5334000" cy="2133600"/>
          </a:xfrm>
          <a:prstGeom prst="righ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5715000" y="1371600"/>
            <a:ext cx="2895600" cy="1981200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Develop our knowledge of Vocal Music by looking at different styles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99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1381124"/>
            <a:ext cx="4876800" cy="1971676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/>
          <a:lstStyle/>
          <a:p>
            <a:pPr algn="ctr"/>
            <a:r>
              <a:rPr lang="en-GB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Soprano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12776"/>
            <a:ext cx="540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High, Florid female voice</a:t>
            </a:r>
          </a:p>
          <a:p>
            <a:endParaRPr lang="en-GB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Range: A - C</a:t>
            </a:r>
          </a:p>
          <a:p>
            <a:endParaRPr lang="en-GB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upload.wikimedia.org/wikipedia/commons/7/7c/Range_soprano_voic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275098"/>
            <a:ext cx="3011133" cy="201930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5737"/>
            <a:ext cx="17907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prano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55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0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4800" y="1268760"/>
            <a:ext cx="3185864" cy="3046988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Alto</a:t>
            </a:r>
            <a:endParaRPr lang="en-GB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cdn.crushable.com/files/2012/01/ade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371600"/>
            <a:ext cx="3025646" cy="201871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1268760"/>
            <a:ext cx="33843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Lowest Female Voice</a:t>
            </a:r>
          </a:p>
          <a:p>
            <a:endParaRPr lang="en-GB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Rich, deep tone-</a:t>
            </a:r>
          </a:p>
          <a:p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different to Soprano!</a:t>
            </a:r>
          </a:p>
        </p:txBody>
      </p:sp>
      <p:pic>
        <p:nvPicPr>
          <p:cNvPr id="1028" name="Picture 4" descr="http://upload.wikimedia.org/wikipedia/commons/0/04/Range_alto_voic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8882" y="4509120"/>
            <a:ext cx="3096344" cy="2178678"/>
          </a:xfrm>
          <a:prstGeom prst="rect">
            <a:avLst/>
          </a:prstGeom>
          <a:noFill/>
        </p:spPr>
      </p:pic>
      <p:pic>
        <p:nvPicPr>
          <p:cNvPr id="6" name="alto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4082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0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6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4800" y="990600"/>
            <a:ext cx="3384376" cy="31242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Tenor</a:t>
            </a:r>
            <a:endParaRPr lang="en-GB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268760"/>
            <a:ext cx="3384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Highest Male Voice</a:t>
            </a:r>
          </a:p>
          <a:p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 from C, - C’ (below Middle C)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40185"/>
            <a:ext cx="2146958" cy="32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48200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enor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376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0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1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6675" y="838200"/>
            <a:ext cx="3581400" cy="20574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52400"/>
            <a:ext cx="2819400" cy="685800"/>
          </a:xfrm>
        </p:spPr>
        <p:txBody>
          <a:bodyPr>
            <a:noAutofit/>
          </a:bodyPr>
          <a:lstStyle/>
          <a:p>
            <a:pPr algn="ctr"/>
            <a:r>
              <a:rPr lang="en-GB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Bass</a:t>
            </a:r>
            <a:endParaRPr lang="en-GB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5194920" cy="1447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Lowest sounding male voice</a:t>
            </a:r>
          </a:p>
          <a:p>
            <a:pPr>
              <a:buNone/>
            </a:pPr>
            <a:endParaRPr lang="en-GB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Range: E (2 below middle C)</a:t>
            </a:r>
          </a:p>
          <a:p>
            <a:pPr>
              <a:buNone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 E (just above middle C)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upload.wikimedia.org/wikipedia/commons/2/27/Range_bass_voic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331925"/>
            <a:ext cx="3960440" cy="25260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43000" y="32004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http://</a:t>
            </a:r>
            <a:r>
              <a:rPr lang="en-GB" dirty="0" smtClean="0">
                <a:hlinkClick r:id="rId5"/>
              </a:rPr>
              <a:t>www.youtube.com/watch?v=giVGv_dnmdY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bass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261257"/>
            <a:ext cx="609600" cy="609600"/>
          </a:xfrm>
          <a:prstGeom prst="rect">
            <a:avLst/>
          </a:prstGeom>
        </p:spPr>
      </p:pic>
      <p:pic>
        <p:nvPicPr>
          <p:cNvPr id="8" name="Picture 12" descr="http://image.lyricspond.com/image/b/artist-barry-white/album-the-ultimate-collection/cd-cov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1025525"/>
            <a:ext cx="215900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48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1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80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dventurer Black SF" pitchFamily="2" charset="0"/>
              </a:rPr>
              <a:t>MELISMATIC</a:t>
            </a:r>
            <a:endParaRPr lang="en-US" sz="8000" b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dventurer Black SF" pitchFamily="2" charset="0"/>
            </a:endParaRPr>
          </a:p>
        </p:txBody>
      </p:sp>
      <p:sp>
        <p:nvSpPr>
          <p:cNvPr id="23961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844675"/>
            <a:ext cx="8291512" cy="31686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Several notes sung to one syllable.</a:t>
            </a:r>
          </a:p>
          <a:p>
            <a:pPr eaLnBrk="1" hangingPunct="1">
              <a:defRPr/>
            </a:pPr>
            <a:endParaRPr lang="en-GB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endParaRPr lang="en-GB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r>
              <a:rPr lang="en-GB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GB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Glo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</a:t>
            </a:r>
            <a:r>
              <a:rPr lang="en-GB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ri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-a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5060" name="Picture 5" descr="MELISMA - CAROL SING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508500"/>
            <a:ext cx="244792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 descr="MELISMA - DING DONG MERRILY ON HIG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508500"/>
            <a:ext cx="252095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Line 8"/>
          <p:cNvSpPr>
            <a:spLocks noChangeShapeType="1"/>
          </p:cNvSpPr>
          <p:nvPr/>
        </p:nvSpPr>
        <p:spPr bwMode="auto">
          <a:xfrm flipV="1">
            <a:off x="900113" y="2781300"/>
            <a:ext cx="6911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63" name="Line 10"/>
          <p:cNvSpPr>
            <a:spLocks noChangeShapeType="1"/>
          </p:cNvSpPr>
          <p:nvPr/>
        </p:nvSpPr>
        <p:spPr bwMode="auto">
          <a:xfrm>
            <a:off x="900113" y="2924175"/>
            <a:ext cx="6911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64" name="Line 12"/>
          <p:cNvSpPr>
            <a:spLocks noChangeShapeType="1"/>
          </p:cNvSpPr>
          <p:nvPr/>
        </p:nvSpPr>
        <p:spPr bwMode="auto">
          <a:xfrm>
            <a:off x="900113" y="3068638"/>
            <a:ext cx="6911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65" name="Line 13"/>
          <p:cNvSpPr>
            <a:spLocks noChangeShapeType="1"/>
          </p:cNvSpPr>
          <p:nvPr/>
        </p:nvSpPr>
        <p:spPr bwMode="auto">
          <a:xfrm>
            <a:off x="900113" y="3213100"/>
            <a:ext cx="6911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66" name="Line 14"/>
          <p:cNvSpPr>
            <a:spLocks noChangeShapeType="1"/>
          </p:cNvSpPr>
          <p:nvPr/>
        </p:nvSpPr>
        <p:spPr bwMode="auto">
          <a:xfrm>
            <a:off x="900113" y="3357563"/>
            <a:ext cx="6911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67" name="Line 15"/>
          <p:cNvSpPr>
            <a:spLocks noChangeShapeType="1"/>
          </p:cNvSpPr>
          <p:nvPr/>
        </p:nvSpPr>
        <p:spPr bwMode="auto">
          <a:xfrm>
            <a:off x="7812088" y="278130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68" name="Line 16"/>
          <p:cNvSpPr>
            <a:spLocks noChangeShapeType="1"/>
          </p:cNvSpPr>
          <p:nvPr/>
        </p:nvSpPr>
        <p:spPr bwMode="auto">
          <a:xfrm>
            <a:off x="4284663" y="278130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69" name="Line 17"/>
          <p:cNvSpPr>
            <a:spLocks noChangeShapeType="1"/>
          </p:cNvSpPr>
          <p:nvPr/>
        </p:nvSpPr>
        <p:spPr bwMode="auto">
          <a:xfrm>
            <a:off x="5867400" y="278130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70" name="Line 18"/>
          <p:cNvSpPr>
            <a:spLocks noChangeShapeType="1"/>
          </p:cNvSpPr>
          <p:nvPr/>
        </p:nvSpPr>
        <p:spPr bwMode="auto">
          <a:xfrm>
            <a:off x="2627313" y="278130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71" name="Oval 21"/>
          <p:cNvSpPr>
            <a:spLocks noChangeArrowheads="1"/>
          </p:cNvSpPr>
          <p:nvPr/>
        </p:nvSpPr>
        <p:spPr bwMode="auto">
          <a:xfrm>
            <a:off x="1187450" y="2852738"/>
            <a:ext cx="215900" cy="144462"/>
          </a:xfrm>
          <a:prstGeom prst="ellipse">
            <a:avLst/>
          </a:prstGeom>
          <a:solidFill>
            <a:schemeClr val="tx2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072" name="Oval 23"/>
          <p:cNvSpPr>
            <a:spLocks noChangeArrowheads="1"/>
          </p:cNvSpPr>
          <p:nvPr/>
        </p:nvSpPr>
        <p:spPr bwMode="auto">
          <a:xfrm>
            <a:off x="1835150" y="2852738"/>
            <a:ext cx="215900" cy="14287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073" name="Oval 24"/>
          <p:cNvSpPr>
            <a:spLocks noChangeArrowheads="1"/>
          </p:cNvSpPr>
          <p:nvPr/>
        </p:nvSpPr>
        <p:spPr bwMode="auto">
          <a:xfrm>
            <a:off x="1619250" y="2781300"/>
            <a:ext cx="215900" cy="14287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074" name="Oval 26"/>
          <p:cNvSpPr>
            <a:spLocks noChangeArrowheads="1"/>
          </p:cNvSpPr>
          <p:nvPr/>
        </p:nvSpPr>
        <p:spPr bwMode="auto">
          <a:xfrm>
            <a:off x="2051050" y="2924175"/>
            <a:ext cx="215900" cy="14287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075" name="Oval 27"/>
          <p:cNvSpPr>
            <a:spLocks noChangeArrowheads="1"/>
          </p:cNvSpPr>
          <p:nvPr/>
        </p:nvSpPr>
        <p:spPr bwMode="auto">
          <a:xfrm>
            <a:off x="2268538" y="2997200"/>
            <a:ext cx="215900" cy="14287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076" name="Oval 38"/>
          <p:cNvSpPr>
            <a:spLocks noChangeArrowheads="1"/>
          </p:cNvSpPr>
          <p:nvPr/>
        </p:nvSpPr>
        <p:spPr bwMode="auto">
          <a:xfrm>
            <a:off x="6084888" y="3068638"/>
            <a:ext cx="215900" cy="14287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077" name="Line 41"/>
          <p:cNvSpPr>
            <a:spLocks noChangeShapeType="1"/>
          </p:cNvSpPr>
          <p:nvPr/>
        </p:nvSpPr>
        <p:spPr bwMode="auto">
          <a:xfrm>
            <a:off x="1187450" y="2924175"/>
            <a:ext cx="0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78" name="Line 43"/>
          <p:cNvSpPr>
            <a:spLocks noChangeShapeType="1"/>
          </p:cNvSpPr>
          <p:nvPr/>
        </p:nvSpPr>
        <p:spPr bwMode="auto">
          <a:xfrm>
            <a:off x="1619250" y="2852738"/>
            <a:ext cx="0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79" name="Line 44"/>
          <p:cNvSpPr>
            <a:spLocks noChangeShapeType="1"/>
          </p:cNvSpPr>
          <p:nvPr/>
        </p:nvSpPr>
        <p:spPr bwMode="auto">
          <a:xfrm>
            <a:off x="1835150" y="2852738"/>
            <a:ext cx="0" cy="5762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80" name="Line 45"/>
          <p:cNvSpPr>
            <a:spLocks noChangeShapeType="1"/>
          </p:cNvSpPr>
          <p:nvPr/>
        </p:nvSpPr>
        <p:spPr bwMode="auto">
          <a:xfrm>
            <a:off x="2051050" y="2997200"/>
            <a:ext cx="0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81" name="Line 46"/>
          <p:cNvSpPr>
            <a:spLocks noChangeShapeType="1"/>
          </p:cNvSpPr>
          <p:nvPr/>
        </p:nvSpPr>
        <p:spPr bwMode="auto">
          <a:xfrm>
            <a:off x="2268538" y="3068638"/>
            <a:ext cx="0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82" name="Line 47"/>
          <p:cNvSpPr>
            <a:spLocks noChangeShapeType="1"/>
          </p:cNvSpPr>
          <p:nvPr/>
        </p:nvSpPr>
        <p:spPr bwMode="auto">
          <a:xfrm>
            <a:off x="1619250" y="3357563"/>
            <a:ext cx="649288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83" name="Oval 69"/>
          <p:cNvSpPr>
            <a:spLocks noChangeArrowheads="1"/>
          </p:cNvSpPr>
          <p:nvPr/>
        </p:nvSpPr>
        <p:spPr bwMode="auto">
          <a:xfrm>
            <a:off x="2771775" y="2924175"/>
            <a:ext cx="215900" cy="144463"/>
          </a:xfrm>
          <a:prstGeom prst="ellipse">
            <a:avLst/>
          </a:prstGeom>
          <a:solidFill>
            <a:schemeClr val="tx2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084" name="Line 70"/>
          <p:cNvSpPr>
            <a:spLocks noChangeShapeType="1"/>
          </p:cNvSpPr>
          <p:nvPr/>
        </p:nvSpPr>
        <p:spPr bwMode="auto">
          <a:xfrm>
            <a:off x="2771775" y="2995613"/>
            <a:ext cx="0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85" name="Oval 71"/>
          <p:cNvSpPr>
            <a:spLocks noChangeArrowheads="1"/>
          </p:cNvSpPr>
          <p:nvPr/>
        </p:nvSpPr>
        <p:spPr bwMode="auto">
          <a:xfrm>
            <a:off x="3419475" y="2924175"/>
            <a:ext cx="215900" cy="14287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086" name="Oval 72"/>
          <p:cNvSpPr>
            <a:spLocks noChangeArrowheads="1"/>
          </p:cNvSpPr>
          <p:nvPr/>
        </p:nvSpPr>
        <p:spPr bwMode="auto">
          <a:xfrm>
            <a:off x="3203575" y="2852738"/>
            <a:ext cx="215900" cy="14287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087" name="Oval 73"/>
          <p:cNvSpPr>
            <a:spLocks noChangeArrowheads="1"/>
          </p:cNvSpPr>
          <p:nvPr/>
        </p:nvSpPr>
        <p:spPr bwMode="auto">
          <a:xfrm>
            <a:off x="3635375" y="2995613"/>
            <a:ext cx="215900" cy="14287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088" name="Oval 74"/>
          <p:cNvSpPr>
            <a:spLocks noChangeArrowheads="1"/>
          </p:cNvSpPr>
          <p:nvPr/>
        </p:nvSpPr>
        <p:spPr bwMode="auto">
          <a:xfrm>
            <a:off x="3852863" y="3068638"/>
            <a:ext cx="215900" cy="14287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089" name="Line 75"/>
          <p:cNvSpPr>
            <a:spLocks noChangeShapeType="1"/>
          </p:cNvSpPr>
          <p:nvPr/>
        </p:nvSpPr>
        <p:spPr bwMode="auto">
          <a:xfrm>
            <a:off x="3203575" y="2924175"/>
            <a:ext cx="0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90" name="Line 76"/>
          <p:cNvSpPr>
            <a:spLocks noChangeShapeType="1"/>
          </p:cNvSpPr>
          <p:nvPr/>
        </p:nvSpPr>
        <p:spPr bwMode="auto">
          <a:xfrm>
            <a:off x="3419475" y="2924175"/>
            <a:ext cx="0" cy="5762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91" name="Line 77"/>
          <p:cNvSpPr>
            <a:spLocks noChangeShapeType="1"/>
          </p:cNvSpPr>
          <p:nvPr/>
        </p:nvSpPr>
        <p:spPr bwMode="auto">
          <a:xfrm>
            <a:off x="3635375" y="3068638"/>
            <a:ext cx="0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92" name="Line 78"/>
          <p:cNvSpPr>
            <a:spLocks noChangeShapeType="1"/>
          </p:cNvSpPr>
          <p:nvPr/>
        </p:nvSpPr>
        <p:spPr bwMode="auto">
          <a:xfrm>
            <a:off x="3851275" y="3141663"/>
            <a:ext cx="1588" cy="5032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93" name="Line 79"/>
          <p:cNvSpPr>
            <a:spLocks noChangeShapeType="1"/>
          </p:cNvSpPr>
          <p:nvPr/>
        </p:nvSpPr>
        <p:spPr bwMode="auto">
          <a:xfrm>
            <a:off x="3203575" y="3429000"/>
            <a:ext cx="649288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94" name="Oval 80"/>
          <p:cNvSpPr>
            <a:spLocks noChangeArrowheads="1"/>
          </p:cNvSpPr>
          <p:nvPr/>
        </p:nvSpPr>
        <p:spPr bwMode="auto">
          <a:xfrm>
            <a:off x="4427538" y="2997200"/>
            <a:ext cx="215900" cy="144463"/>
          </a:xfrm>
          <a:prstGeom prst="ellipse">
            <a:avLst/>
          </a:prstGeom>
          <a:solidFill>
            <a:schemeClr val="tx2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095" name="Line 81"/>
          <p:cNvSpPr>
            <a:spLocks noChangeShapeType="1"/>
          </p:cNvSpPr>
          <p:nvPr/>
        </p:nvSpPr>
        <p:spPr bwMode="auto">
          <a:xfrm>
            <a:off x="4427538" y="3068638"/>
            <a:ext cx="0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096" name="Oval 82"/>
          <p:cNvSpPr>
            <a:spLocks noChangeArrowheads="1"/>
          </p:cNvSpPr>
          <p:nvPr/>
        </p:nvSpPr>
        <p:spPr bwMode="auto">
          <a:xfrm>
            <a:off x="5076825" y="2997200"/>
            <a:ext cx="215900" cy="14287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097" name="Oval 83"/>
          <p:cNvSpPr>
            <a:spLocks noChangeArrowheads="1"/>
          </p:cNvSpPr>
          <p:nvPr/>
        </p:nvSpPr>
        <p:spPr bwMode="auto">
          <a:xfrm>
            <a:off x="4860925" y="2925763"/>
            <a:ext cx="215900" cy="14287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098" name="Oval 84"/>
          <p:cNvSpPr>
            <a:spLocks noChangeArrowheads="1"/>
          </p:cNvSpPr>
          <p:nvPr/>
        </p:nvSpPr>
        <p:spPr bwMode="auto">
          <a:xfrm>
            <a:off x="5292725" y="3068638"/>
            <a:ext cx="215900" cy="14287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099" name="Oval 85"/>
          <p:cNvSpPr>
            <a:spLocks noChangeArrowheads="1"/>
          </p:cNvSpPr>
          <p:nvPr/>
        </p:nvSpPr>
        <p:spPr bwMode="auto">
          <a:xfrm>
            <a:off x="5510213" y="3141663"/>
            <a:ext cx="215900" cy="14287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100" name="Line 86"/>
          <p:cNvSpPr>
            <a:spLocks noChangeShapeType="1"/>
          </p:cNvSpPr>
          <p:nvPr/>
        </p:nvSpPr>
        <p:spPr bwMode="auto">
          <a:xfrm>
            <a:off x="4860925" y="2997200"/>
            <a:ext cx="0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101" name="Line 88"/>
          <p:cNvSpPr>
            <a:spLocks noChangeShapeType="1"/>
          </p:cNvSpPr>
          <p:nvPr/>
        </p:nvSpPr>
        <p:spPr bwMode="auto">
          <a:xfrm>
            <a:off x="5292725" y="3141663"/>
            <a:ext cx="0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102" name="Line 89"/>
          <p:cNvSpPr>
            <a:spLocks noChangeShapeType="1"/>
          </p:cNvSpPr>
          <p:nvPr/>
        </p:nvSpPr>
        <p:spPr bwMode="auto">
          <a:xfrm>
            <a:off x="5510213" y="3213100"/>
            <a:ext cx="0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103" name="Line 90"/>
          <p:cNvSpPr>
            <a:spLocks noChangeShapeType="1"/>
          </p:cNvSpPr>
          <p:nvPr/>
        </p:nvSpPr>
        <p:spPr bwMode="auto">
          <a:xfrm>
            <a:off x="4860925" y="3502025"/>
            <a:ext cx="649288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104" name="Line 91"/>
          <p:cNvSpPr>
            <a:spLocks noChangeShapeType="1"/>
          </p:cNvSpPr>
          <p:nvPr/>
        </p:nvSpPr>
        <p:spPr bwMode="auto">
          <a:xfrm flipV="1">
            <a:off x="6300788" y="2708275"/>
            <a:ext cx="0" cy="433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105" name="Oval 92"/>
          <p:cNvSpPr>
            <a:spLocks noChangeArrowheads="1"/>
          </p:cNvSpPr>
          <p:nvPr/>
        </p:nvSpPr>
        <p:spPr bwMode="auto">
          <a:xfrm>
            <a:off x="6516688" y="3068638"/>
            <a:ext cx="215900" cy="14287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106" name="Line 93"/>
          <p:cNvSpPr>
            <a:spLocks noChangeShapeType="1"/>
          </p:cNvSpPr>
          <p:nvPr/>
        </p:nvSpPr>
        <p:spPr bwMode="auto">
          <a:xfrm flipV="1">
            <a:off x="6732588" y="2708275"/>
            <a:ext cx="0" cy="433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5107" name="Oval 94"/>
          <p:cNvSpPr>
            <a:spLocks noChangeArrowheads="1"/>
          </p:cNvSpPr>
          <p:nvPr/>
        </p:nvSpPr>
        <p:spPr bwMode="auto">
          <a:xfrm>
            <a:off x="6877050" y="3357563"/>
            <a:ext cx="215900" cy="142875"/>
          </a:xfrm>
          <a:prstGeom prst="ellipse">
            <a:avLst/>
          </a:prstGeom>
          <a:solidFill>
            <a:schemeClr val="tx2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5108" name="Line 95"/>
          <p:cNvSpPr>
            <a:spLocks noChangeShapeType="1"/>
          </p:cNvSpPr>
          <p:nvPr/>
        </p:nvSpPr>
        <p:spPr bwMode="auto">
          <a:xfrm flipV="1">
            <a:off x="7092950" y="2997200"/>
            <a:ext cx="0" cy="433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pic>
        <p:nvPicPr>
          <p:cNvPr id="2" name="melismatic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101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5793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9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96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sz="8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dventurer Black SF" pitchFamily="2" charset="0"/>
              </a:rPr>
              <a:t>SYLLABIC</a:t>
            </a:r>
            <a:endParaRPr lang="en-US" sz="8800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dventurer Black SF" pitchFamily="2" charset="0"/>
            </a:endParaRPr>
          </a:p>
        </p:txBody>
      </p:sp>
      <p:sp>
        <p:nvSpPr>
          <p:cNvPr id="254979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4652963"/>
            <a:ext cx="8424863" cy="1582737"/>
          </a:xfrm>
        </p:spPr>
        <p:txBody>
          <a:bodyPr>
            <a:normAutofit fontScale="62500" lnSpcReduction="20000"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GB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Vocal music where 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GB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each syllable is given 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GB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one note only.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4000" b="1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900" b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900" b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900" b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8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.</a:t>
            </a:r>
            <a:endParaRPr lang="en-US" sz="8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323850" y="3213100"/>
            <a:ext cx="8532813" cy="0"/>
          </a:xfrm>
          <a:prstGeom prst="line">
            <a:avLst/>
          </a:prstGeom>
          <a:noFill/>
          <a:ln w="952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 flipV="1">
            <a:off x="323850" y="3357563"/>
            <a:ext cx="8569325" cy="0"/>
          </a:xfrm>
          <a:prstGeom prst="line">
            <a:avLst/>
          </a:prstGeom>
          <a:noFill/>
          <a:ln w="952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323850" y="3500438"/>
            <a:ext cx="8569325" cy="0"/>
          </a:xfrm>
          <a:prstGeom prst="line">
            <a:avLst/>
          </a:prstGeom>
          <a:noFill/>
          <a:ln w="952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V="1">
            <a:off x="323850" y="3644900"/>
            <a:ext cx="8569325" cy="0"/>
          </a:xfrm>
          <a:prstGeom prst="line">
            <a:avLst/>
          </a:prstGeom>
          <a:noFill/>
          <a:ln w="952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 flipV="1">
            <a:off x="323850" y="3789363"/>
            <a:ext cx="8569325" cy="0"/>
          </a:xfrm>
          <a:prstGeom prst="line">
            <a:avLst/>
          </a:prstGeom>
          <a:noFill/>
          <a:ln w="952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8893175" y="3213100"/>
            <a:ext cx="0" cy="5762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090" name="Line 11"/>
          <p:cNvSpPr>
            <a:spLocks noChangeShapeType="1"/>
          </p:cNvSpPr>
          <p:nvPr/>
        </p:nvSpPr>
        <p:spPr bwMode="auto">
          <a:xfrm>
            <a:off x="4500563" y="3213100"/>
            <a:ext cx="0" cy="5762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091" name="Line 12"/>
          <p:cNvSpPr>
            <a:spLocks noChangeShapeType="1"/>
          </p:cNvSpPr>
          <p:nvPr/>
        </p:nvSpPr>
        <p:spPr bwMode="auto">
          <a:xfrm>
            <a:off x="6659563" y="3213100"/>
            <a:ext cx="0" cy="5762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092" name="Line 13"/>
          <p:cNvSpPr>
            <a:spLocks noChangeShapeType="1"/>
          </p:cNvSpPr>
          <p:nvPr/>
        </p:nvSpPr>
        <p:spPr bwMode="auto">
          <a:xfrm>
            <a:off x="7740650" y="3213100"/>
            <a:ext cx="0" cy="5762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093" name="Line 14"/>
          <p:cNvSpPr>
            <a:spLocks noChangeShapeType="1"/>
          </p:cNvSpPr>
          <p:nvPr/>
        </p:nvSpPr>
        <p:spPr bwMode="auto">
          <a:xfrm>
            <a:off x="5580063" y="3213100"/>
            <a:ext cx="0" cy="5762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094" name="Line 15"/>
          <p:cNvSpPr>
            <a:spLocks noChangeShapeType="1"/>
          </p:cNvSpPr>
          <p:nvPr/>
        </p:nvSpPr>
        <p:spPr bwMode="auto">
          <a:xfrm>
            <a:off x="2411413" y="3213100"/>
            <a:ext cx="0" cy="5762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095" name="Line 16"/>
          <p:cNvSpPr>
            <a:spLocks noChangeShapeType="1"/>
          </p:cNvSpPr>
          <p:nvPr/>
        </p:nvSpPr>
        <p:spPr bwMode="auto">
          <a:xfrm>
            <a:off x="3419475" y="3213100"/>
            <a:ext cx="0" cy="5762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096" name="Line 17"/>
          <p:cNvSpPr>
            <a:spLocks noChangeShapeType="1"/>
          </p:cNvSpPr>
          <p:nvPr/>
        </p:nvSpPr>
        <p:spPr bwMode="auto">
          <a:xfrm>
            <a:off x="1331913" y="3213100"/>
            <a:ext cx="0" cy="5762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097" name="Oval 21"/>
          <p:cNvSpPr>
            <a:spLocks noChangeArrowheads="1"/>
          </p:cNvSpPr>
          <p:nvPr/>
        </p:nvSpPr>
        <p:spPr bwMode="auto">
          <a:xfrm>
            <a:off x="971550" y="3644900"/>
            <a:ext cx="215900" cy="144463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6098" name="Line 22"/>
          <p:cNvSpPr>
            <a:spLocks noChangeShapeType="1"/>
          </p:cNvSpPr>
          <p:nvPr/>
        </p:nvSpPr>
        <p:spPr bwMode="auto">
          <a:xfrm flipV="1">
            <a:off x="1187450" y="3284538"/>
            <a:ext cx="0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099" name="Oval 26"/>
          <p:cNvSpPr>
            <a:spLocks noChangeArrowheads="1"/>
          </p:cNvSpPr>
          <p:nvPr/>
        </p:nvSpPr>
        <p:spPr bwMode="auto">
          <a:xfrm>
            <a:off x="611188" y="3357563"/>
            <a:ext cx="215900" cy="144462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6100" name="Line 27"/>
          <p:cNvSpPr>
            <a:spLocks noChangeShapeType="1"/>
          </p:cNvSpPr>
          <p:nvPr/>
        </p:nvSpPr>
        <p:spPr bwMode="auto">
          <a:xfrm>
            <a:off x="611188" y="3429000"/>
            <a:ext cx="0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101" name="Oval 28"/>
          <p:cNvSpPr>
            <a:spLocks noChangeArrowheads="1"/>
          </p:cNvSpPr>
          <p:nvPr/>
        </p:nvSpPr>
        <p:spPr bwMode="auto">
          <a:xfrm>
            <a:off x="1476375" y="3284538"/>
            <a:ext cx="215900" cy="144462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6102" name="Line 29"/>
          <p:cNvSpPr>
            <a:spLocks noChangeShapeType="1"/>
          </p:cNvSpPr>
          <p:nvPr/>
        </p:nvSpPr>
        <p:spPr bwMode="auto">
          <a:xfrm>
            <a:off x="1476375" y="3355975"/>
            <a:ext cx="0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103" name="Oval 30"/>
          <p:cNvSpPr>
            <a:spLocks noChangeArrowheads="1"/>
          </p:cNvSpPr>
          <p:nvPr/>
        </p:nvSpPr>
        <p:spPr bwMode="auto">
          <a:xfrm>
            <a:off x="1908175" y="3429000"/>
            <a:ext cx="215900" cy="144463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6104" name="Line 31"/>
          <p:cNvSpPr>
            <a:spLocks noChangeShapeType="1"/>
          </p:cNvSpPr>
          <p:nvPr/>
        </p:nvSpPr>
        <p:spPr bwMode="auto">
          <a:xfrm>
            <a:off x="1908175" y="3500438"/>
            <a:ext cx="0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105" name="Oval 32"/>
          <p:cNvSpPr>
            <a:spLocks noChangeArrowheads="1"/>
          </p:cNvSpPr>
          <p:nvPr/>
        </p:nvSpPr>
        <p:spPr bwMode="auto">
          <a:xfrm>
            <a:off x="4643438" y="3357563"/>
            <a:ext cx="215900" cy="144462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6106" name="Line 33"/>
          <p:cNvSpPr>
            <a:spLocks noChangeShapeType="1"/>
          </p:cNvSpPr>
          <p:nvPr/>
        </p:nvSpPr>
        <p:spPr bwMode="auto">
          <a:xfrm>
            <a:off x="4643438" y="3429000"/>
            <a:ext cx="0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107" name="Oval 34"/>
          <p:cNvSpPr>
            <a:spLocks noChangeArrowheads="1"/>
          </p:cNvSpPr>
          <p:nvPr/>
        </p:nvSpPr>
        <p:spPr bwMode="auto">
          <a:xfrm>
            <a:off x="5724525" y="3284538"/>
            <a:ext cx="215900" cy="144462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6108" name="Line 35"/>
          <p:cNvSpPr>
            <a:spLocks noChangeShapeType="1"/>
          </p:cNvSpPr>
          <p:nvPr/>
        </p:nvSpPr>
        <p:spPr bwMode="auto">
          <a:xfrm>
            <a:off x="5724525" y="3355975"/>
            <a:ext cx="0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109" name="Oval 36"/>
          <p:cNvSpPr>
            <a:spLocks noChangeArrowheads="1"/>
          </p:cNvSpPr>
          <p:nvPr/>
        </p:nvSpPr>
        <p:spPr bwMode="auto">
          <a:xfrm>
            <a:off x="6227763" y="3213100"/>
            <a:ext cx="215900" cy="144463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6110" name="Line 37"/>
          <p:cNvSpPr>
            <a:spLocks noChangeShapeType="1"/>
          </p:cNvSpPr>
          <p:nvPr/>
        </p:nvSpPr>
        <p:spPr bwMode="auto">
          <a:xfrm>
            <a:off x="6227763" y="3284538"/>
            <a:ext cx="0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111" name="Oval 38"/>
          <p:cNvSpPr>
            <a:spLocks noChangeArrowheads="1"/>
          </p:cNvSpPr>
          <p:nvPr/>
        </p:nvSpPr>
        <p:spPr bwMode="auto">
          <a:xfrm>
            <a:off x="6804025" y="3141663"/>
            <a:ext cx="215900" cy="144462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6112" name="Line 39"/>
          <p:cNvSpPr>
            <a:spLocks noChangeShapeType="1"/>
          </p:cNvSpPr>
          <p:nvPr/>
        </p:nvSpPr>
        <p:spPr bwMode="auto">
          <a:xfrm>
            <a:off x="6804025" y="3213100"/>
            <a:ext cx="0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113" name="Oval 40"/>
          <p:cNvSpPr>
            <a:spLocks noChangeArrowheads="1"/>
          </p:cNvSpPr>
          <p:nvPr/>
        </p:nvSpPr>
        <p:spPr bwMode="auto">
          <a:xfrm>
            <a:off x="7308850" y="3068638"/>
            <a:ext cx="215900" cy="144462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6114" name="Line 41"/>
          <p:cNvSpPr>
            <a:spLocks noChangeShapeType="1"/>
          </p:cNvSpPr>
          <p:nvPr/>
        </p:nvSpPr>
        <p:spPr bwMode="auto">
          <a:xfrm>
            <a:off x="7308850" y="3140075"/>
            <a:ext cx="0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115" name="Oval 42"/>
          <p:cNvSpPr>
            <a:spLocks noChangeArrowheads="1"/>
          </p:cNvSpPr>
          <p:nvPr/>
        </p:nvSpPr>
        <p:spPr bwMode="auto">
          <a:xfrm>
            <a:off x="7885113" y="3141663"/>
            <a:ext cx="215900" cy="144462"/>
          </a:xfrm>
          <a:prstGeom prst="ellipse">
            <a:avLst/>
          </a:prstGeom>
          <a:solidFill>
            <a:schemeClr val="tx2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6116" name="Oval 44"/>
          <p:cNvSpPr>
            <a:spLocks noChangeArrowheads="1"/>
          </p:cNvSpPr>
          <p:nvPr/>
        </p:nvSpPr>
        <p:spPr bwMode="auto">
          <a:xfrm>
            <a:off x="3563938" y="3573463"/>
            <a:ext cx="215900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6117" name="Oval 48"/>
          <p:cNvSpPr>
            <a:spLocks noChangeArrowheads="1"/>
          </p:cNvSpPr>
          <p:nvPr/>
        </p:nvSpPr>
        <p:spPr bwMode="auto">
          <a:xfrm>
            <a:off x="5219700" y="3644900"/>
            <a:ext cx="215900" cy="144463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6118" name="Line 49"/>
          <p:cNvSpPr>
            <a:spLocks noChangeShapeType="1"/>
          </p:cNvSpPr>
          <p:nvPr/>
        </p:nvSpPr>
        <p:spPr bwMode="auto">
          <a:xfrm flipV="1">
            <a:off x="5435600" y="3284538"/>
            <a:ext cx="0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119" name="Oval 50"/>
          <p:cNvSpPr>
            <a:spLocks noChangeArrowheads="1"/>
          </p:cNvSpPr>
          <p:nvPr/>
        </p:nvSpPr>
        <p:spPr bwMode="auto">
          <a:xfrm>
            <a:off x="2555875" y="3500438"/>
            <a:ext cx="215900" cy="144462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6120" name="Line 51"/>
          <p:cNvSpPr>
            <a:spLocks noChangeShapeType="1"/>
          </p:cNvSpPr>
          <p:nvPr/>
        </p:nvSpPr>
        <p:spPr bwMode="auto">
          <a:xfrm flipV="1">
            <a:off x="2771775" y="3140075"/>
            <a:ext cx="0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121" name="Oval 52"/>
          <p:cNvSpPr>
            <a:spLocks noChangeArrowheads="1"/>
          </p:cNvSpPr>
          <p:nvPr/>
        </p:nvSpPr>
        <p:spPr bwMode="auto">
          <a:xfrm>
            <a:off x="2987675" y="3644900"/>
            <a:ext cx="215900" cy="144463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6122" name="Line 53"/>
          <p:cNvSpPr>
            <a:spLocks noChangeShapeType="1"/>
          </p:cNvSpPr>
          <p:nvPr/>
        </p:nvSpPr>
        <p:spPr bwMode="auto">
          <a:xfrm flipV="1">
            <a:off x="3203575" y="3284538"/>
            <a:ext cx="0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46123" name="Text Box 55"/>
          <p:cNvSpPr txBox="1">
            <a:spLocks noChangeArrowheads="1"/>
          </p:cNvSpPr>
          <p:nvPr/>
        </p:nvSpPr>
        <p:spPr bwMode="auto">
          <a:xfrm>
            <a:off x="179388" y="4005263"/>
            <a:ext cx="8353425" cy="503237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altLang="en-US" sz="1800" b="0" u="none">
                <a:solidFill>
                  <a:srgbClr val="000000"/>
                </a:solidFill>
                <a:latin typeface="Times New Roman" pitchFamily="18" charset="0"/>
              </a:rPr>
              <a:t>When you  know the     notes  to      sing,            you    can  sing   most   an  -  y  -   thing</a:t>
            </a:r>
            <a:endParaRPr lang="en-US" altLang="en-US" sz="1800" b="0" u="none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6124" name="Picture 59" descr="julie_andrews_wallpaper_21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773238"/>
            <a:ext cx="1800225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25" name="AutoShape 60"/>
          <p:cNvSpPr>
            <a:spLocks/>
          </p:cNvSpPr>
          <p:nvPr/>
        </p:nvSpPr>
        <p:spPr bwMode="auto">
          <a:xfrm>
            <a:off x="395288" y="3429000"/>
            <a:ext cx="71437" cy="144463"/>
          </a:xfrm>
          <a:prstGeom prst="rightBracket">
            <a:avLst>
              <a:gd name="adj" fmla="val 16852"/>
            </a:avLst>
          </a:prstGeom>
          <a:noFill/>
          <a:ln w="9525">
            <a:solidFill>
              <a:srgbClr val="33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b="1" u="sng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GB" altLang="en-US"/>
          </a:p>
        </p:txBody>
      </p:sp>
      <p:sp>
        <p:nvSpPr>
          <p:cNvPr id="46126" name="Line 61"/>
          <p:cNvSpPr>
            <a:spLocks noChangeShapeType="1"/>
          </p:cNvSpPr>
          <p:nvPr/>
        </p:nvSpPr>
        <p:spPr bwMode="auto">
          <a:xfrm>
            <a:off x="395288" y="3357563"/>
            <a:ext cx="0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pic>
        <p:nvPicPr>
          <p:cNvPr id="2" name="syllabic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412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0180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549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549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4978" grpId="0"/>
    </p:bldLst>
  </p:timing>
</p:sld>
</file>

<file path=ppt/theme/theme1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223</TotalTime>
  <Words>377</Words>
  <Application>Microsoft Office PowerPoint</Application>
  <PresentationFormat>On-screen Show (4:3)</PresentationFormat>
  <Paragraphs>97</Paragraphs>
  <Slides>21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Composite</vt:lpstr>
      <vt:lpstr>Office Theme</vt:lpstr>
      <vt:lpstr>Vocal Music</vt:lpstr>
      <vt:lpstr>PowerPoint Presentation</vt:lpstr>
      <vt:lpstr>What are We Learning Today?</vt:lpstr>
      <vt:lpstr>Soprano</vt:lpstr>
      <vt:lpstr>Alto</vt:lpstr>
      <vt:lpstr>Tenor</vt:lpstr>
      <vt:lpstr>Bass</vt:lpstr>
      <vt:lpstr>MELISMATIC</vt:lpstr>
      <vt:lpstr>SYLLABIC</vt:lpstr>
      <vt:lpstr>PowerPoint Presentation</vt:lpstr>
      <vt:lpstr>PowerPoint Presentation</vt:lpstr>
      <vt:lpstr>Opera</vt:lpstr>
      <vt:lpstr>PowerPoint Presentation</vt:lpstr>
      <vt:lpstr>RECITATIVE</vt:lpstr>
      <vt:lpstr>ARIA</vt:lpstr>
      <vt:lpstr>Gospel Music</vt:lpstr>
      <vt:lpstr>Rap Music</vt:lpstr>
      <vt:lpstr>UNISON</vt:lpstr>
      <vt:lpstr>HARMONY</vt:lpstr>
      <vt:lpstr>HOMOPHONY</vt:lpstr>
      <vt:lpstr>POLYPHONY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Vocal Music</dc:title>
  <dc:creator>Amy Elizabeth Ferguson - Kinlochbervie High School</dc:creator>
  <cp:lastModifiedBy>FergusonA</cp:lastModifiedBy>
  <cp:revision>23</cp:revision>
  <dcterms:created xsi:type="dcterms:W3CDTF">2006-08-16T00:00:00Z</dcterms:created>
  <dcterms:modified xsi:type="dcterms:W3CDTF">2014-10-01T09:06:57Z</dcterms:modified>
</cp:coreProperties>
</file>