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17" r:id="rId3"/>
    <p:sldId id="279" r:id="rId4"/>
    <p:sldId id="318" r:id="rId5"/>
    <p:sldId id="346" r:id="rId6"/>
    <p:sldId id="282" r:id="rId7"/>
    <p:sldId id="323" r:id="rId8"/>
    <p:sldId id="283" r:id="rId9"/>
    <p:sldId id="336" r:id="rId10"/>
    <p:sldId id="284" r:id="rId11"/>
    <p:sldId id="285" r:id="rId12"/>
    <p:sldId id="325" r:id="rId13"/>
    <p:sldId id="326" r:id="rId14"/>
    <p:sldId id="287" r:id="rId15"/>
    <p:sldId id="293" r:id="rId16"/>
    <p:sldId id="288" r:id="rId17"/>
    <p:sldId id="328" r:id="rId18"/>
    <p:sldId id="290" r:id="rId19"/>
    <p:sldId id="289" r:id="rId20"/>
    <p:sldId id="335" r:id="rId21"/>
    <p:sldId id="291" r:id="rId22"/>
    <p:sldId id="329" r:id="rId23"/>
    <p:sldId id="330" r:id="rId24"/>
    <p:sldId id="348" r:id="rId25"/>
    <p:sldId id="347" r:id="rId26"/>
    <p:sldId id="351" r:id="rId27"/>
    <p:sldId id="350" r:id="rId28"/>
    <p:sldId id="331" r:id="rId29"/>
    <p:sldId id="332" r:id="rId30"/>
    <p:sldId id="294" r:id="rId31"/>
    <p:sldId id="333" r:id="rId32"/>
    <p:sldId id="295" r:id="rId33"/>
    <p:sldId id="321" r:id="rId34"/>
    <p:sldId id="297" r:id="rId35"/>
    <p:sldId id="300" r:id="rId36"/>
    <p:sldId id="334" r:id="rId37"/>
    <p:sldId id="302" r:id="rId38"/>
    <p:sldId id="303" r:id="rId39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8" autoAdjust="0"/>
    <p:restoredTop sz="94660"/>
  </p:normalViewPr>
  <p:slideViewPr>
    <p:cSldViewPr>
      <p:cViewPr>
        <p:scale>
          <a:sx n="50" d="100"/>
          <a:sy n="50" d="100"/>
        </p:scale>
        <p:origin x="-2112" y="-8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E44E-0BD3-4101-B1BF-AB1206E86869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2E52-9678-404D-BFCD-9B37DE4AA3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52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9B02-9A97-4B67-AE82-7796BE779148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75E90-3384-4173-8905-E8AF7F1369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17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8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2446-56B2-4107-A4A1-103DF559108E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A36F3-830E-4C8E-A680-60CA9E957C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48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623C6-C5CF-41CF-A377-8871EC64A059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DF576-EDB6-452E-BE22-C7C0CE961C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68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9586-17B5-43A5-8EBF-60D7B6E888DA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B9D85-F5B9-45F7-BDA8-A67D09732C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59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3816-A403-4F6E-9AE5-DD0854F8D590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3953B-BFC8-4571-B143-0461C2461E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7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DC862-1B4B-454F-9E6D-6C41596FF2F7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1935-02F5-4BEE-ABB4-2D86B1AC46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4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AA672-6FB3-4E35-A38D-BBDA70987E11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4515-3952-42DF-8643-F36F66B212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1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DEE3-406D-4885-8F39-8D069625948D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55C35-2CCC-44DC-A940-B5553FE42F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30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95D49-9257-4D45-8794-A7E1D1CF3C44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2874E-FC5B-49B6-8AE1-0D0D7BC7A0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32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1D830-03B3-405E-8F37-B66614C727A1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E29C-FC4A-478A-B53E-1F2D6425E1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7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7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CF5B60-E3B6-4C44-A774-DE3E59DF4B0E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7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7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F87D41-65CF-46FB-A2BC-0D8B9B1049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14350" y="2840037"/>
            <a:ext cx="5829300" cy="1960563"/>
          </a:xfrm>
        </p:spPr>
        <p:txBody>
          <a:bodyPr/>
          <a:lstStyle/>
          <a:p>
            <a:endParaRPr lang="en-GB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mtClean="0"/>
          </a:p>
        </p:txBody>
      </p:sp>
      <p:pic>
        <p:nvPicPr>
          <p:cNvPr id="2052" name="Picture 2" descr="C:\Users\User\AppData\Local\Microsoft\Windows\Temporary Internet Files\Content.IE5\FYI4AY0L\MC90044506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6875463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252" y="611188"/>
            <a:ext cx="4608513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Elephant" pitchFamily="18" charset="0"/>
              </a:rPr>
              <a:t>UKULELE</a:t>
            </a:r>
            <a:endParaRPr lang="en-GB" sz="2800" dirty="0" smtClean="0">
              <a:solidFill>
                <a:schemeClr val="bg1">
                  <a:lumMod val="95000"/>
                </a:schemeClr>
              </a:solidFill>
              <a:latin typeface="Elephant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latin typeface="Elephant" pitchFamily="18" charset="0"/>
              </a:rPr>
              <a:t>FIRST  LESSONS</a:t>
            </a:r>
          </a:p>
        </p:txBody>
      </p:sp>
      <p:pic>
        <p:nvPicPr>
          <p:cNvPr id="6" name="Picture 4" descr="http://www.dolphinmusic.co.uk/shop_image/product/46830-ashton-music-uke100-ukulele-red-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3419476"/>
            <a:ext cx="307498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592" y="395537"/>
            <a:ext cx="2881207" cy="3595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043" y="401694"/>
            <a:ext cx="2736304" cy="70788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4000" b="1" dirty="0" smtClean="0">
                <a:latin typeface="Berlin Sans FB Demi" pitchFamily="34" charset="0"/>
                <a:cs typeface="Times New Roman" pitchFamily="18" charset="0"/>
              </a:rPr>
              <a:t>Chord Box</a:t>
            </a:r>
            <a:endParaRPr lang="en-GB" sz="4000" b="1" dirty="0">
              <a:latin typeface="Berlin Sans FB Dem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6800" y="1259632"/>
            <a:ext cx="3022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Comic Sans MS" pitchFamily="66" charset="0"/>
              </a:rPr>
              <a:t>This is just a</a:t>
            </a:r>
          </a:p>
          <a:p>
            <a:r>
              <a:rPr lang="en-GB" sz="2800" b="1" dirty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GB" sz="2800" b="1" dirty="0" smtClean="0">
                <a:solidFill>
                  <a:srgbClr val="FF0000"/>
                </a:solidFill>
                <a:latin typeface="Comic Sans MS" pitchFamily="66" charset="0"/>
              </a:rPr>
              <a:t>rawing of the </a:t>
            </a:r>
          </a:p>
          <a:p>
            <a:r>
              <a:rPr lang="en-GB" sz="2800" b="1" dirty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GB" sz="2800" b="1" dirty="0" smtClean="0">
                <a:solidFill>
                  <a:srgbClr val="FF0000"/>
                </a:solidFill>
                <a:latin typeface="Comic Sans MS" pitchFamily="66" charset="0"/>
              </a:rPr>
              <a:t>op of the </a:t>
            </a:r>
          </a:p>
          <a:p>
            <a:r>
              <a:rPr lang="en-GB" sz="2800" b="1" dirty="0" smtClean="0">
                <a:solidFill>
                  <a:srgbClr val="FF0000"/>
                </a:solidFill>
                <a:latin typeface="Comic Sans MS" pitchFamily="66" charset="0"/>
              </a:rPr>
              <a:t>FRET BOARD</a:t>
            </a:r>
            <a:endParaRPr lang="en-GB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646799" y="307317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340768" y="3707905"/>
            <a:ext cx="440432" cy="1812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957472" y="3707904"/>
            <a:ext cx="176272" cy="1775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492524" y="3707904"/>
            <a:ext cx="54007" cy="1775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852936" y="3707905"/>
            <a:ext cx="194463" cy="1812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49707" y="5483747"/>
            <a:ext cx="321754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The 4 strings</a:t>
            </a:r>
          </a:p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   G C E A</a:t>
            </a:r>
            <a:endParaRPr lang="en-GB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266" y="1705909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Fret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1" name="Straight Arrow Connector 40"/>
          <p:cNvCxnSpPr>
            <a:stCxn id="39" idx="3"/>
          </p:cNvCxnSpPr>
          <p:nvPr/>
        </p:nvCxnSpPr>
        <p:spPr>
          <a:xfrm flipV="1">
            <a:off x="883751" y="1936741"/>
            <a:ext cx="31300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8615" y="7164288"/>
            <a:ext cx="5833648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Comic Sans MS" pitchFamily="66" charset="0"/>
              </a:rPr>
              <a:t>The LEFT hand fingers </a:t>
            </a:r>
          </a:p>
          <a:p>
            <a:r>
              <a:rPr lang="en-GB" sz="3600" b="1" dirty="0" smtClean="0">
                <a:solidFill>
                  <a:srgbClr val="0070C0"/>
                </a:solidFill>
                <a:latin typeface="Comic Sans MS" pitchFamily="66" charset="0"/>
              </a:rPr>
              <a:t>Press the strings on the </a:t>
            </a:r>
          </a:p>
          <a:p>
            <a:r>
              <a:rPr lang="en-GB" sz="3600" b="1" dirty="0" smtClean="0">
                <a:solidFill>
                  <a:srgbClr val="0070C0"/>
                </a:solidFill>
                <a:latin typeface="Comic Sans MS" pitchFamily="66" charset="0"/>
              </a:rPr>
              <a:t>FRET BOARD</a:t>
            </a:r>
            <a:endParaRPr lang="en-GB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9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 animBg="1"/>
      <p:bldP spid="27" grpId="0" animBg="1"/>
      <p:bldP spid="39" grpId="0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246" y="467544"/>
            <a:ext cx="5731510" cy="741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641" y="788434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RED DOTS - </a:t>
            </a:r>
            <a:r>
              <a:rPr lang="en-GB" sz="3600" b="1" u="sng" dirty="0" smtClean="0">
                <a:solidFill>
                  <a:srgbClr val="FF0000"/>
                </a:solidFill>
                <a:latin typeface="Comic Sans MS" pitchFamily="66" charset="0"/>
              </a:rPr>
              <a:t>THIRD</a:t>
            </a:r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 finger</a:t>
            </a:r>
            <a:endParaRPr lang="en-GB" sz="36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0002" y="4968915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GB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0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43" y="465675"/>
            <a:ext cx="5743881" cy="110799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STRUMMING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59432" y="5755163"/>
            <a:ext cx="6136616" cy="166199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HeroicExtremeLeftFacing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Practise DOWN STRUMS </a:t>
            </a:r>
          </a:p>
          <a:p>
            <a:pPr algn="ctr"/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on </a:t>
            </a:r>
            <a:r>
              <a:rPr lang="en-GB" sz="6600" b="1" dirty="0" smtClean="0">
                <a:solidFill>
                  <a:srgbClr val="FF0000"/>
                </a:solidFill>
                <a:latin typeface="Comic Sans MS" pitchFamily="66" charset="0"/>
              </a:rPr>
              <a:t>C Chord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219" y="2195738"/>
            <a:ext cx="6667210" cy="132343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00B050"/>
                </a:solidFill>
                <a:latin typeface="Comic Sans MS" pitchFamily="66" charset="0"/>
              </a:rPr>
              <a:t>Point to your nose with</a:t>
            </a:r>
          </a:p>
          <a:p>
            <a:r>
              <a:rPr lang="en-GB" sz="4000" b="1" dirty="0">
                <a:solidFill>
                  <a:srgbClr val="00B050"/>
                </a:solidFill>
                <a:latin typeface="Comic Sans MS" pitchFamily="66" charset="0"/>
              </a:rPr>
              <a:t>y</a:t>
            </a:r>
            <a:r>
              <a:rPr lang="en-GB" sz="4000" b="1" dirty="0" smtClean="0">
                <a:solidFill>
                  <a:srgbClr val="00B050"/>
                </a:solidFill>
                <a:latin typeface="Comic Sans MS" pitchFamily="66" charset="0"/>
              </a:rPr>
              <a:t>our RIGHT HAND finger</a:t>
            </a:r>
            <a:endParaRPr lang="en-GB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988" y="4139953"/>
            <a:ext cx="6546023" cy="120032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Comic Sans MS" pitchFamily="66" charset="0"/>
              </a:rPr>
              <a:t>Brush nail of pointing finger</a:t>
            </a:r>
          </a:p>
          <a:p>
            <a:pPr algn="ctr"/>
            <a:r>
              <a:rPr lang="en-GB" sz="3600" b="1" dirty="0">
                <a:solidFill>
                  <a:srgbClr val="0070C0"/>
                </a:solidFill>
                <a:latin typeface="Comic Sans MS" pitchFamily="66" charset="0"/>
              </a:rPr>
              <a:t>d</a:t>
            </a:r>
            <a:r>
              <a:rPr lang="en-GB" sz="3600" b="1" dirty="0" smtClean="0">
                <a:solidFill>
                  <a:srgbClr val="0070C0"/>
                </a:solidFill>
                <a:latin typeface="Comic Sans MS" pitchFamily="66" charset="0"/>
              </a:rPr>
              <a:t>own across the strings</a:t>
            </a:r>
            <a:endParaRPr lang="en-GB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45" y="7417155"/>
            <a:ext cx="1207666" cy="156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88840" y="8197427"/>
            <a:ext cx="4538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3rd finger RED dot</a:t>
            </a:r>
            <a:endParaRPr lang="en-GB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4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9" y="107504"/>
            <a:ext cx="6646862" cy="89289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4144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3"/>
            <a:ext cx="6480720" cy="8669156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3176" y="709228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5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4745" y="611562"/>
            <a:ext cx="4326249" cy="64633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latin typeface="Cooper Black" pitchFamily="18" charset="0"/>
              </a:rPr>
              <a:t>SHUFFLE STRUM</a:t>
            </a:r>
            <a:endParaRPr lang="en-GB" sz="3600" dirty="0">
              <a:latin typeface="Cooper Blac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349" y="2123729"/>
            <a:ext cx="6029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oper Black" pitchFamily="18" charset="0"/>
              </a:rPr>
              <a:t>Down up down up down up down up</a:t>
            </a:r>
          </a:p>
          <a:p>
            <a:r>
              <a:rPr lang="en-GB" sz="2400" dirty="0">
                <a:latin typeface="Cooper Black" pitchFamily="18" charset="0"/>
              </a:rPr>
              <a:t> </a:t>
            </a:r>
            <a:r>
              <a:rPr lang="en-GB" sz="2400" dirty="0" smtClean="0">
                <a:latin typeface="Cooper Black" pitchFamily="18" charset="0"/>
              </a:rPr>
              <a:t>    </a:t>
            </a:r>
            <a:r>
              <a:rPr lang="en-GB" sz="2400" dirty="0" err="1" smtClean="0">
                <a:latin typeface="Cooper Black" pitchFamily="18" charset="0"/>
              </a:rPr>
              <a:t>Te</a:t>
            </a:r>
            <a:r>
              <a:rPr lang="en-GB" sz="2400" dirty="0" smtClean="0">
                <a:latin typeface="Cooper Black" pitchFamily="18" charset="0"/>
              </a:rPr>
              <a:t> – </a:t>
            </a:r>
            <a:r>
              <a:rPr lang="en-GB" sz="2400" dirty="0" err="1" smtClean="0">
                <a:latin typeface="Cooper Black" pitchFamily="18" charset="0"/>
              </a:rPr>
              <a:t>te</a:t>
            </a:r>
            <a:r>
              <a:rPr lang="en-GB" sz="2400" dirty="0" smtClean="0">
                <a:latin typeface="Cooper Black" pitchFamily="18" charset="0"/>
              </a:rPr>
              <a:t>      </a:t>
            </a:r>
            <a:r>
              <a:rPr lang="en-GB" sz="2400" dirty="0" err="1">
                <a:latin typeface="Cooper Black" pitchFamily="18" charset="0"/>
              </a:rPr>
              <a:t>t</a:t>
            </a:r>
            <a:r>
              <a:rPr lang="en-GB" sz="2400" dirty="0" err="1" smtClean="0">
                <a:latin typeface="Cooper Black" pitchFamily="18" charset="0"/>
              </a:rPr>
              <a:t>e</a:t>
            </a:r>
            <a:r>
              <a:rPr lang="en-GB" sz="2400" dirty="0" smtClean="0">
                <a:latin typeface="Cooper Black" pitchFamily="18" charset="0"/>
              </a:rPr>
              <a:t> – </a:t>
            </a:r>
            <a:r>
              <a:rPr lang="en-GB" sz="2400" dirty="0" err="1" smtClean="0">
                <a:latin typeface="Cooper Black" pitchFamily="18" charset="0"/>
              </a:rPr>
              <a:t>te</a:t>
            </a:r>
            <a:r>
              <a:rPr lang="en-GB" sz="2400" dirty="0" smtClean="0">
                <a:latin typeface="Cooper Black" pitchFamily="18" charset="0"/>
              </a:rPr>
              <a:t>       </a:t>
            </a:r>
            <a:r>
              <a:rPr lang="en-GB" sz="2400" dirty="0" err="1" smtClean="0">
                <a:latin typeface="Cooper Black" pitchFamily="18" charset="0"/>
              </a:rPr>
              <a:t>te</a:t>
            </a:r>
            <a:r>
              <a:rPr lang="en-GB" sz="2400" dirty="0" smtClean="0">
                <a:latin typeface="Cooper Black" pitchFamily="18" charset="0"/>
              </a:rPr>
              <a:t> – </a:t>
            </a:r>
            <a:r>
              <a:rPr lang="en-GB" sz="2400" dirty="0" err="1" smtClean="0">
                <a:latin typeface="Cooper Black" pitchFamily="18" charset="0"/>
              </a:rPr>
              <a:t>te</a:t>
            </a:r>
            <a:r>
              <a:rPr lang="en-GB" sz="2400" dirty="0" smtClean="0">
                <a:latin typeface="Cooper Black" pitchFamily="18" charset="0"/>
              </a:rPr>
              <a:t>       </a:t>
            </a:r>
            <a:r>
              <a:rPr lang="en-GB" sz="2400" dirty="0" err="1" smtClean="0">
                <a:latin typeface="Cooper Black" pitchFamily="18" charset="0"/>
              </a:rPr>
              <a:t>te</a:t>
            </a:r>
            <a:r>
              <a:rPr lang="en-GB" sz="2400" dirty="0" smtClean="0">
                <a:latin typeface="Cooper Black" pitchFamily="18" charset="0"/>
              </a:rPr>
              <a:t> – </a:t>
            </a:r>
            <a:r>
              <a:rPr lang="en-GB" sz="2400" dirty="0" err="1" smtClean="0">
                <a:latin typeface="Cooper Black" pitchFamily="18" charset="0"/>
              </a:rPr>
              <a:t>te</a:t>
            </a:r>
            <a:r>
              <a:rPr lang="en-GB" sz="2400" dirty="0" smtClean="0">
                <a:latin typeface="Cooper Black" pitchFamily="18" charset="0"/>
              </a:rPr>
              <a:t> </a:t>
            </a:r>
            <a:endParaRPr lang="en-GB" sz="2400" dirty="0">
              <a:latin typeface="Cooper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74" y="3491881"/>
            <a:ext cx="6674394" cy="29238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ooper Black" pitchFamily="18" charset="0"/>
              </a:rPr>
              <a:t> </a:t>
            </a:r>
            <a:r>
              <a:rPr lang="en-GB" sz="2800" b="1" u="sng" dirty="0" smtClean="0">
                <a:solidFill>
                  <a:srgbClr val="0070C0"/>
                </a:solidFill>
                <a:latin typeface="Cooper Black" pitchFamily="18" charset="0"/>
              </a:rPr>
              <a:t>Ten in the Bed </a:t>
            </a:r>
            <a:r>
              <a:rPr lang="en-GB" sz="2800" dirty="0" smtClean="0">
                <a:solidFill>
                  <a:srgbClr val="0070C0"/>
                </a:solidFill>
                <a:latin typeface="Cooper Black" pitchFamily="18" charset="0"/>
              </a:rPr>
              <a:t>– SHUFFLE STRUM</a:t>
            </a:r>
          </a:p>
          <a:p>
            <a:endParaRPr lang="en-GB" sz="2800" dirty="0">
              <a:solidFill>
                <a:srgbClr val="0070C0"/>
              </a:solidFill>
              <a:latin typeface="Cooper Black" pitchFamily="18" charset="0"/>
            </a:endParaRPr>
          </a:p>
          <a:p>
            <a:r>
              <a:rPr lang="en-GB" sz="3200" dirty="0" smtClean="0">
                <a:solidFill>
                  <a:srgbClr val="0070C0"/>
                </a:solidFill>
                <a:latin typeface="Cooper Black" pitchFamily="18" charset="0"/>
              </a:rPr>
              <a:t> C Chord – Du </a:t>
            </a:r>
            <a:r>
              <a:rPr lang="en-GB" sz="3200" dirty="0" err="1" smtClean="0">
                <a:solidFill>
                  <a:srgbClr val="0070C0"/>
                </a:solidFill>
                <a:latin typeface="Cooper Black" pitchFamily="18" charset="0"/>
              </a:rPr>
              <a:t>du</a:t>
            </a:r>
            <a:r>
              <a:rPr lang="en-GB" sz="3200" dirty="0" smtClean="0">
                <a:solidFill>
                  <a:srgbClr val="0070C0"/>
                </a:solidFill>
                <a:latin typeface="Cooper Black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Cooper Black" pitchFamily="18" charset="0"/>
              </a:rPr>
              <a:t>du</a:t>
            </a:r>
            <a:r>
              <a:rPr lang="en-GB" sz="3200" dirty="0" smtClean="0">
                <a:solidFill>
                  <a:srgbClr val="0070C0"/>
                </a:solidFill>
                <a:latin typeface="Cooper Black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Cooper Black" pitchFamily="18" charset="0"/>
              </a:rPr>
              <a:t>du</a:t>
            </a:r>
            <a:endParaRPr lang="en-GB" sz="3200" dirty="0" smtClean="0">
              <a:solidFill>
                <a:srgbClr val="0070C0"/>
              </a:solidFill>
              <a:latin typeface="Cooper Black" pitchFamily="18" charset="0"/>
            </a:endParaRPr>
          </a:p>
          <a:p>
            <a:r>
              <a:rPr lang="en-GB" sz="3200" dirty="0">
                <a:solidFill>
                  <a:srgbClr val="0070C0"/>
                </a:solidFill>
                <a:latin typeface="Cooper Black" pitchFamily="18" charset="0"/>
              </a:rPr>
              <a:t> </a:t>
            </a:r>
            <a:r>
              <a:rPr lang="en-GB" sz="3200" dirty="0" smtClean="0">
                <a:solidFill>
                  <a:srgbClr val="0070C0"/>
                </a:solidFill>
                <a:latin typeface="Cooper Black" pitchFamily="18" charset="0"/>
              </a:rPr>
              <a:t>                    (</a:t>
            </a:r>
            <a:r>
              <a:rPr lang="en-GB" sz="3200" dirty="0" err="1" smtClean="0">
                <a:solidFill>
                  <a:srgbClr val="0070C0"/>
                </a:solidFill>
                <a:latin typeface="Cooper Black" pitchFamily="18" charset="0"/>
              </a:rPr>
              <a:t>te-te</a:t>
            </a:r>
            <a:r>
              <a:rPr lang="en-GB" sz="3200" dirty="0" smtClean="0">
                <a:solidFill>
                  <a:srgbClr val="0070C0"/>
                </a:solidFill>
                <a:latin typeface="Cooper Black" pitchFamily="18" charset="0"/>
              </a:rPr>
              <a:t> rhythm)</a:t>
            </a:r>
          </a:p>
          <a:p>
            <a:endParaRPr lang="en-GB" sz="3200" dirty="0" smtClean="0">
              <a:solidFill>
                <a:srgbClr val="0070C0"/>
              </a:solidFill>
              <a:latin typeface="Cooper Black" pitchFamily="18" charset="0"/>
            </a:endParaRPr>
          </a:p>
          <a:p>
            <a:r>
              <a:rPr lang="en-GB" sz="3200" dirty="0" smtClean="0">
                <a:solidFill>
                  <a:srgbClr val="0070C0"/>
                </a:solidFill>
                <a:latin typeface="Cooper Black" pitchFamily="18" charset="0"/>
              </a:rPr>
              <a:t>Starting </a:t>
            </a:r>
            <a:r>
              <a:rPr lang="en-GB" sz="3200" dirty="0" err="1" smtClean="0">
                <a:solidFill>
                  <a:srgbClr val="0070C0"/>
                </a:solidFill>
                <a:latin typeface="Cooper Black" pitchFamily="18" charset="0"/>
              </a:rPr>
              <a:t>note:“C</a:t>
            </a:r>
            <a:r>
              <a:rPr lang="en-GB" sz="3200" dirty="0" smtClean="0">
                <a:solidFill>
                  <a:srgbClr val="0070C0"/>
                </a:solidFill>
                <a:latin typeface="Cooper Black" pitchFamily="18" charset="0"/>
              </a:rPr>
              <a:t>” open string 3</a:t>
            </a:r>
            <a:endParaRPr lang="en-GB" sz="3200" dirty="0">
              <a:solidFill>
                <a:srgbClr val="0070C0"/>
              </a:solidFill>
              <a:latin typeface="Cooper Blac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349" y="7092280"/>
            <a:ext cx="64545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Cooper Black" pitchFamily="18" charset="0"/>
              </a:rPr>
              <a:t>Revise FRERE JAQUES with a</a:t>
            </a:r>
          </a:p>
          <a:p>
            <a:r>
              <a:rPr lang="en-GB" sz="3200" dirty="0" smtClean="0">
                <a:solidFill>
                  <a:srgbClr val="0070C0"/>
                </a:solidFill>
                <a:latin typeface="Cooper Black" pitchFamily="18" charset="0"/>
              </a:rPr>
              <a:t>SHUFFLE STRUM.</a:t>
            </a:r>
            <a:endParaRPr lang="en-GB" sz="3200" dirty="0">
              <a:solidFill>
                <a:srgbClr val="0070C0"/>
              </a:solidFill>
              <a:latin typeface="Cooper Blac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681" y="7630890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3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b="9295"/>
          <a:stretch/>
        </p:blipFill>
        <p:spPr>
          <a:xfrm>
            <a:off x="1041345" y="539553"/>
            <a:ext cx="4907936" cy="6146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852" y="7348053"/>
            <a:ext cx="56589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Comic Sans MS" pitchFamily="66" charset="0"/>
              </a:rPr>
              <a:t>BLUE DOTS –</a:t>
            </a:r>
          </a:p>
          <a:p>
            <a:r>
              <a:rPr lang="en-GB" sz="3600" b="1" dirty="0" smtClean="0">
                <a:solidFill>
                  <a:srgbClr val="0070C0"/>
                </a:solidFill>
                <a:latin typeface="Comic Sans MS" pitchFamily="66" charset="0"/>
              </a:rPr>
              <a:t>First and second fingers</a:t>
            </a:r>
            <a:endParaRPr lang="en-GB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0546" y="252833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</a:rPr>
              <a:t>1</a:t>
            </a:r>
            <a:endParaRPr lang="en-GB" sz="3600" b="1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3435" y="3604850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</a:rPr>
              <a:t>2</a:t>
            </a:r>
            <a:endParaRPr lang="en-GB" sz="3600" b="1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7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43" y="465675"/>
            <a:ext cx="5743881" cy="110799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STRUMMING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59432" y="5755163"/>
            <a:ext cx="6136616" cy="166199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HeroicExtremeLeftFacing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Comic Sans MS" pitchFamily="66" charset="0"/>
              </a:rPr>
              <a:t>Practise DOWN STRUMS </a:t>
            </a:r>
          </a:p>
          <a:p>
            <a:pPr algn="ctr"/>
            <a:r>
              <a:rPr lang="en-GB" sz="3600" b="1" dirty="0" smtClean="0">
                <a:solidFill>
                  <a:srgbClr val="0070C0"/>
                </a:solidFill>
                <a:latin typeface="Comic Sans MS" pitchFamily="66" charset="0"/>
              </a:rPr>
              <a:t>on </a:t>
            </a:r>
            <a:r>
              <a:rPr lang="en-GB" sz="6600" b="1" dirty="0">
                <a:solidFill>
                  <a:srgbClr val="0070C0"/>
                </a:solidFill>
                <a:latin typeface="Comic Sans MS" pitchFamily="66" charset="0"/>
              </a:rPr>
              <a:t>F</a:t>
            </a:r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 Chord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219" y="2195738"/>
            <a:ext cx="6667210" cy="132343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00B050"/>
                </a:solidFill>
                <a:latin typeface="Comic Sans MS" pitchFamily="66" charset="0"/>
              </a:rPr>
              <a:t>Point to your nose with</a:t>
            </a:r>
          </a:p>
          <a:p>
            <a:r>
              <a:rPr lang="en-GB" sz="4000" b="1" dirty="0">
                <a:solidFill>
                  <a:srgbClr val="00B050"/>
                </a:solidFill>
                <a:latin typeface="Comic Sans MS" pitchFamily="66" charset="0"/>
              </a:rPr>
              <a:t>y</a:t>
            </a:r>
            <a:r>
              <a:rPr lang="en-GB" sz="4000" b="1" dirty="0" smtClean="0">
                <a:solidFill>
                  <a:srgbClr val="00B050"/>
                </a:solidFill>
                <a:latin typeface="Comic Sans MS" pitchFamily="66" charset="0"/>
              </a:rPr>
              <a:t>our RIGHT HAND finger</a:t>
            </a:r>
            <a:endParaRPr lang="en-GB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988" y="4139953"/>
            <a:ext cx="6546023" cy="120032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Comic Sans MS" pitchFamily="66" charset="0"/>
              </a:rPr>
              <a:t>Brush nail of pointing finger</a:t>
            </a:r>
          </a:p>
          <a:p>
            <a:pPr algn="ctr"/>
            <a:r>
              <a:rPr lang="en-GB" sz="3600" b="1" dirty="0">
                <a:solidFill>
                  <a:srgbClr val="0070C0"/>
                </a:solidFill>
                <a:latin typeface="Comic Sans MS" pitchFamily="66" charset="0"/>
              </a:rPr>
              <a:t>d</a:t>
            </a:r>
            <a:r>
              <a:rPr lang="en-GB" sz="3600" b="1" dirty="0" smtClean="0">
                <a:solidFill>
                  <a:srgbClr val="0070C0"/>
                </a:solidFill>
                <a:latin typeface="Comic Sans MS" pitchFamily="66" charset="0"/>
              </a:rPr>
              <a:t>own across the strings</a:t>
            </a:r>
            <a:endParaRPr lang="en-GB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1" y="7524328"/>
            <a:ext cx="1009352" cy="139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2350" y="8221014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Comic Sans MS" pitchFamily="66" charset="0"/>
              </a:rPr>
              <a:t>BLUE dots</a:t>
            </a:r>
            <a:endParaRPr lang="en-GB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6" y="3106700"/>
            <a:ext cx="2003096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6" y="468314"/>
            <a:ext cx="1943497" cy="26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51333" y="1259632"/>
            <a:ext cx="188865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8800" b="1" dirty="0">
                <a:solidFill>
                  <a:srgbClr val="0070C0"/>
                </a:solidFill>
              </a:rPr>
              <a:t>X  </a:t>
            </a:r>
            <a:r>
              <a:rPr lang="en-GB" sz="8800" b="1" dirty="0" smtClean="0">
                <a:solidFill>
                  <a:srgbClr val="0070C0"/>
                </a:solidFill>
              </a:rPr>
              <a:t>6</a:t>
            </a:r>
            <a:endParaRPr lang="en-GB" sz="8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39382" y="3848726"/>
            <a:ext cx="214353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800" b="1" dirty="0" smtClean="0">
                <a:solidFill>
                  <a:srgbClr val="FF0000"/>
                </a:solidFill>
              </a:rPr>
              <a:t>X  8 </a:t>
            </a:r>
            <a:endParaRPr lang="en-GB" sz="88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0" y="5880100"/>
            <a:ext cx="1944688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83767" y="4387335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GB" b="1" dirty="0" smtClean="0">
                <a:solidFill>
                  <a:srgbClr val="0070C0"/>
                </a:solidFill>
              </a:rPr>
              <a:t> 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4671" y="6660232"/>
            <a:ext cx="188865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8800" b="1" dirty="0">
                <a:solidFill>
                  <a:srgbClr val="0070C0"/>
                </a:solidFill>
              </a:rPr>
              <a:t>X  </a:t>
            </a:r>
            <a:r>
              <a:rPr lang="en-GB" sz="8800" b="1" dirty="0" smtClean="0">
                <a:solidFill>
                  <a:srgbClr val="0070C0"/>
                </a:solidFill>
              </a:rPr>
              <a:t>8</a:t>
            </a:r>
            <a:endParaRPr lang="en-GB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0"/>
            <a:ext cx="6669360" cy="899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3176" y="226774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1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ttp://aam.govst.edu/projects/legnatz/images/carabel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795" y="354706"/>
            <a:ext cx="2794841" cy="33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ttp://3.bp.blogspot.com/-JETrYW4TZlk/UWGoG-ltGPI/AAAAAAAATTE/_BMeDzF7KSU/s320/Hula-%28HSA%29-PP-32-9a-0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940152"/>
            <a:ext cx="3549774" cy="28757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5957" y="683569"/>
            <a:ext cx="3887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In 1879, a ship called 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the “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itchFamily="66" charset="0"/>
              </a:rPr>
              <a:t>Ravenscrag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” sailed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from Portugal to Hawaii.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86" y="2171036"/>
            <a:ext cx="3910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The sailors brought a small guitar like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instrument with only 4 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strings.  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283" y="4067944"/>
            <a:ext cx="6597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The Hawaiians loved the little instrument, 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and named it the “UKULELE” which means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“jumping flea” referring to the fast strumming of the right hand!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4745" y="611562"/>
            <a:ext cx="4326249" cy="64633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solidFill>
                  <a:prstClr val="black"/>
                </a:solidFill>
                <a:latin typeface="Cooper Black" pitchFamily="18" charset="0"/>
              </a:rPr>
              <a:t>SHUFFLE STRUM</a:t>
            </a:r>
            <a:endParaRPr lang="en-GB" sz="3600" dirty="0">
              <a:solidFill>
                <a:prstClr val="black"/>
              </a:solidFill>
              <a:latin typeface="Cooper Blac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349" y="2123729"/>
            <a:ext cx="6029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Cooper Black" pitchFamily="18" charset="0"/>
              </a:rPr>
              <a:t>Down up down up down up down up</a:t>
            </a:r>
          </a:p>
          <a:p>
            <a:r>
              <a:rPr lang="en-GB" sz="2400" dirty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Cooper Black" pitchFamily="18" charset="0"/>
              </a:rPr>
              <a:t>    </a:t>
            </a:r>
            <a:r>
              <a:rPr lang="en-GB" sz="2400" dirty="0" err="1" smtClean="0">
                <a:solidFill>
                  <a:prstClr val="black"/>
                </a:solidFill>
                <a:latin typeface="Cooper Black" pitchFamily="18" charset="0"/>
              </a:rPr>
              <a:t>Te</a:t>
            </a:r>
            <a:r>
              <a:rPr lang="en-GB" sz="2400" dirty="0" smtClean="0">
                <a:solidFill>
                  <a:prstClr val="black"/>
                </a:solidFill>
                <a:latin typeface="Cooper Black" pitchFamily="18" charset="0"/>
              </a:rPr>
              <a:t> – </a:t>
            </a:r>
            <a:r>
              <a:rPr lang="en-GB" sz="2400" dirty="0" err="1" smtClean="0">
                <a:solidFill>
                  <a:prstClr val="black"/>
                </a:solidFill>
                <a:latin typeface="Cooper Black" pitchFamily="18" charset="0"/>
              </a:rPr>
              <a:t>te</a:t>
            </a:r>
            <a:r>
              <a:rPr lang="en-GB" sz="2400" dirty="0" smtClean="0">
                <a:solidFill>
                  <a:prstClr val="black"/>
                </a:solidFill>
                <a:latin typeface="Cooper Black" pitchFamily="18" charset="0"/>
              </a:rPr>
              <a:t>      </a:t>
            </a:r>
            <a:r>
              <a:rPr lang="en-GB" sz="2400" dirty="0" err="1">
                <a:solidFill>
                  <a:prstClr val="black"/>
                </a:solidFill>
                <a:latin typeface="Cooper Black" pitchFamily="18" charset="0"/>
              </a:rPr>
              <a:t>t</a:t>
            </a:r>
            <a:r>
              <a:rPr lang="en-GB" sz="2400" dirty="0" err="1" smtClean="0">
                <a:solidFill>
                  <a:prstClr val="black"/>
                </a:solidFill>
                <a:latin typeface="Cooper Black" pitchFamily="18" charset="0"/>
              </a:rPr>
              <a:t>e</a:t>
            </a:r>
            <a:r>
              <a:rPr lang="en-GB" sz="2400" dirty="0" smtClean="0">
                <a:solidFill>
                  <a:prstClr val="black"/>
                </a:solidFill>
                <a:latin typeface="Cooper Black" pitchFamily="18" charset="0"/>
              </a:rPr>
              <a:t> – </a:t>
            </a:r>
            <a:r>
              <a:rPr lang="en-GB" sz="2400" dirty="0" err="1" smtClean="0">
                <a:solidFill>
                  <a:prstClr val="black"/>
                </a:solidFill>
                <a:latin typeface="Cooper Black" pitchFamily="18" charset="0"/>
              </a:rPr>
              <a:t>te</a:t>
            </a:r>
            <a:r>
              <a:rPr lang="en-GB" sz="2400" dirty="0" smtClean="0">
                <a:solidFill>
                  <a:prstClr val="black"/>
                </a:solidFill>
                <a:latin typeface="Cooper Black" pitchFamily="18" charset="0"/>
              </a:rPr>
              <a:t>       </a:t>
            </a:r>
            <a:r>
              <a:rPr lang="en-GB" sz="2400" dirty="0" err="1" smtClean="0">
                <a:solidFill>
                  <a:prstClr val="black"/>
                </a:solidFill>
                <a:latin typeface="Cooper Black" pitchFamily="18" charset="0"/>
              </a:rPr>
              <a:t>te</a:t>
            </a:r>
            <a:r>
              <a:rPr lang="en-GB" sz="2400" dirty="0" smtClean="0">
                <a:solidFill>
                  <a:prstClr val="black"/>
                </a:solidFill>
                <a:latin typeface="Cooper Black" pitchFamily="18" charset="0"/>
              </a:rPr>
              <a:t> – </a:t>
            </a:r>
            <a:r>
              <a:rPr lang="en-GB" sz="2400" dirty="0" err="1" smtClean="0">
                <a:solidFill>
                  <a:prstClr val="black"/>
                </a:solidFill>
                <a:latin typeface="Cooper Black" pitchFamily="18" charset="0"/>
              </a:rPr>
              <a:t>te</a:t>
            </a:r>
            <a:r>
              <a:rPr lang="en-GB" sz="2400" dirty="0" smtClean="0">
                <a:solidFill>
                  <a:prstClr val="black"/>
                </a:solidFill>
                <a:latin typeface="Cooper Black" pitchFamily="18" charset="0"/>
              </a:rPr>
              <a:t>       </a:t>
            </a:r>
            <a:r>
              <a:rPr lang="en-GB" sz="2400" dirty="0" err="1" smtClean="0">
                <a:solidFill>
                  <a:prstClr val="black"/>
                </a:solidFill>
                <a:latin typeface="Cooper Black" pitchFamily="18" charset="0"/>
              </a:rPr>
              <a:t>te</a:t>
            </a:r>
            <a:r>
              <a:rPr lang="en-GB" sz="2400" dirty="0" smtClean="0">
                <a:solidFill>
                  <a:prstClr val="black"/>
                </a:solidFill>
                <a:latin typeface="Cooper Black" pitchFamily="18" charset="0"/>
              </a:rPr>
              <a:t> – </a:t>
            </a:r>
            <a:r>
              <a:rPr lang="en-GB" sz="2400" dirty="0" err="1" smtClean="0">
                <a:solidFill>
                  <a:prstClr val="black"/>
                </a:solidFill>
                <a:latin typeface="Cooper Black" pitchFamily="18" charset="0"/>
              </a:rPr>
              <a:t>te</a:t>
            </a:r>
            <a:r>
              <a:rPr lang="en-GB" sz="24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endParaRPr lang="en-GB" sz="2400" dirty="0">
              <a:solidFill>
                <a:prstClr val="black"/>
              </a:solidFill>
              <a:latin typeface="Cooper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74" y="3491881"/>
            <a:ext cx="6674394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ooper Black" pitchFamily="18" charset="0"/>
              </a:rPr>
              <a:t> </a:t>
            </a:r>
            <a:r>
              <a:rPr lang="en-GB" sz="4000" b="1" dirty="0" smtClean="0">
                <a:solidFill>
                  <a:srgbClr val="0070C0"/>
                </a:solidFill>
                <a:latin typeface="Cooper Black" pitchFamily="18" charset="0"/>
              </a:rPr>
              <a:t>Revise ……..</a:t>
            </a:r>
          </a:p>
          <a:p>
            <a:pPr algn="ctr"/>
            <a:r>
              <a:rPr lang="en-GB" sz="4000" b="1" dirty="0" smtClean="0">
                <a:solidFill>
                  <a:srgbClr val="0070C0"/>
                </a:solidFill>
                <a:latin typeface="Cooper Black" pitchFamily="18" charset="0"/>
              </a:rPr>
              <a:t>One man went to mow</a:t>
            </a:r>
          </a:p>
          <a:p>
            <a:pPr algn="ctr"/>
            <a:r>
              <a:rPr lang="en-GB" sz="4000" b="1" dirty="0" smtClean="0">
                <a:solidFill>
                  <a:srgbClr val="0070C0"/>
                </a:solidFill>
                <a:latin typeface="Cooper Black" pitchFamily="18" charset="0"/>
              </a:rPr>
              <a:t>With</a:t>
            </a:r>
          </a:p>
          <a:p>
            <a:pPr algn="ctr"/>
            <a:r>
              <a:rPr lang="en-GB" sz="4000" b="1" u="sng" dirty="0" smtClean="0">
                <a:solidFill>
                  <a:srgbClr val="0070C0"/>
                </a:solidFill>
                <a:latin typeface="Cooper Black" pitchFamily="18" charset="0"/>
              </a:rPr>
              <a:t>Shuffle Strum</a:t>
            </a:r>
            <a:r>
              <a:rPr lang="en-GB" sz="4000" b="1" dirty="0" smtClean="0">
                <a:solidFill>
                  <a:srgbClr val="0070C0"/>
                </a:solidFill>
                <a:latin typeface="Cooper Black" pitchFamily="18" charset="0"/>
              </a:rPr>
              <a:t> </a:t>
            </a:r>
            <a:endParaRPr lang="en-GB" sz="2800" dirty="0" smtClean="0">
              <a:solidFill>
                <a:srgbClr val="0070C0"/>
              </a:solidFill>
              <a:latin typeface="Cooper Blac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6948264"/>
            <a:ext cx="1839218" cy="183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0688" y="6661394"/>
            <a:ext cx="3816424" cy="193899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latin typeface="Comic Sans MS" pitchFamily="66" charset="0"/>
              </a:rPr>
              <a:t>Have you added</a:t>
            </a:r>
          </a:p>
          <a:p>
            <a:r>
              <a:rPr lang="en-GB" sz="4000" b="1" dirty="0" smtClean="0">
                <a:solidFill>
                  <a:srgbClr val="FF0000"/>
                </a:solidFill>
                <a:latin typeface="Comic Sans MS" pitchFamily="66" charset="0"/>
              </a:rPr>
              <a:t>“WOOF’s”??</a:t>
            </a:r>
            <a:endParaRPr lang="en-GB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8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" y="179512"/>
            <a:ext cx="5829300" cy="754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57" y="7723313"/>
            <a:ext cx="6156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itchFamily="66" charset="0"/>
              </a:rPr>
              <a:t>First finger-first fret-</a:t>
            </a:r>
          </a:p>
          <a:p>
            <a:r>
              <a:rPr lang="en-GB" sz="3600" b="1" dirty="0">
                <a:latin typeface="Comic Sans MS" pitchFamily="66" charset="0"/>
              </a:rPr>
              <a:t>f</a:t>
            </a:r>
            <a:r>
              <a:rPr lang="en-GB" sz="3600" b="1" dirty="0" smtClean="0">
                <a:latin typeface="Comic Sans MS" pitchFamily="66" charset="0"/>
              </a:rPr>
              <a:t>irst string (nearest floor)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3795" y="2379703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endParaRPr lang="en-GB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2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6" y="999218"/>
            <a:ext cx="1943497" cy="26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68737" y="1763688"/>
            <a:ext cx="188865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8800" b="1" dirty="0">
                <a:solidFill>
                  <a:srgbClr val="0070C0"/>
                </a:solidFill>
              </a:rPr>
              <a:t>X  4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9382" y="4312690"/>
            <a:ext cx="214353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800" b="1" dirty="0" smtClean="0">
                <a:solidFill>
                  <a:srgbClr val="FFFF00"/>
                </a:solidFill>
              </a:rPr>
              <a:t>X  8 </a:t>
            </a:r>
            <a:endParaRPr lang="en-GB" sz="8800" b="1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0" y="6228184"/>
            <a:ext cx="1944688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83767" y="4387335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GB" b="1" dirty="0" smtClean="0">
                <a:solidFill>
                  <a:srgbClr val="0070C0"/>
                </a:solidFill>
              </a:rPr>
              <a:t> 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4671" y="6948264"/>
            <a:ext cx="188865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8800" b="1" dirty="0">
                <a:solidFill>
                  <a:srgbClr val="0070C0"/>
                </a:solidFill>
              </a:rPr>
              <a:t>X  </a:t>
            </a:r>
            <a:r>
              <a:rPr lang="en-GB" sz="8800" b="1" dirty="0" smtClean="0">
                <a:solidFill>
                  <a:srgbClr val="0070C0"/>
                </a:solidFill>
              </a:rPr>
              <a:t>8</a:t>
            </a:r>
            <a:endParaRPr lang="en-GB" sz="88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41" y="3636184"/>
            <a:ext cx="1842228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8426" y="276671"/>
            <a:ext cx="553068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Shuffle strum-Down Up</a:t>
            </a:r>
            <a:endParaRPr lang="en-GB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31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81" y="683568"/>
            <a:ext cx="5131533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Slow Thumb Strums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61993"/>
            <a:ext cx="6597352" cy="107721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Practise slowly brushing right thumb down the strings 4 3 2 1</a:t>
            </a: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173" y="3923928"/>
            <a:ext cx="6255239" cy="1077218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You can hold the body of the </a:t>
            </a:r>
          </a:p>
          <a:p>
            <a:r>
              <a:rPr lang="en-GB" sz="3200" b="1" dirty="0">
                <a:solidFill>
                  <a:srgbClr val="7030A0"/>
                </a:solidFill>
                <a:latin typeface="Comic Sans MS" pitchFamily="66" charset="0"/>
              </a:rPr>
              <a:t>u</a:t>
            </a:r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kulele with your right hand</a:t>
            </a: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80" y="5508104"/>
            <a:ext cx="5577168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  <a:latin typeface="Comic Sans MS" pitchFamily="66" charset="0"/>
              </a:rPr>
              <a:t>Make sure you can hear</a:t>
            </a:r>
          </a:p>
          <a:p>
            <a:r>
              <a:rPr lang="en-GB" sz="3600" b="1" dirty="0">
                <a:solidFill>
                  <a:srgbClr val="7030A0"/>
                </a:solidFill>
                <a:latin typeface="Comic Sans MS" pitchFamily="66" charset="0"/>
              </a:rPr>
              <a:t>e</a:t>
            </a:r>
            <a:r>
              <a:rPr lang="en-GB" sz="3600" b="1" dirty="0" smtClean="0">
                <a:solidFill>
                  <a:srgbClr val="7030A0"/>
                </a:solidFill>
                <a:latin typeface="Comic Sans MS" pitchFamily="66" charset="0"/>
              </a:rPr>
              <a:t>ach string separately</a:t>
            </a:r>
          </a:p>
          <a:p>
            <a:r>
              <a:rPr lang="en-GB" sz="3600" b="1" dirty="0" smtClean="0">
                <a:solidFill>
                  <a:srgbClr val="7030A0"/>
                </a:solidFill>
                <a:latin typeface="Comic Sans MS" pitchFamily="66" charset="0"/>
              </a:rPr>
              <a:t>To give a “harp” effect</a:t>
            </a:r>
            <a:endParaRPr lang="en-GB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172" y="7715199"/>
            <a:ext cx="5719836" cy="646331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7030A0"/>
                </a:solidFill>
                <a:latin typeface="Comic Sans MS" pitchFamily="66" charset="0"/>
              </a:rPr>
              <a:t>The slower, the better…</a:t>
            </a:r>
            <a:endParaRPr lang="en-GB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6" descr="http://www.dawsons.co.uk/blog/wp-content/uploads/2012/12/000683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761" y="7668475"/>
            <a:ext cx="1281578" cy="1361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37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" y="468312"/>
            <a:ext cx="6850562" cy="79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7" y="1475656"/>
            <a:ext cx="1801461" cy="23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5" y="1774626"/>
            <a:ext cx="1510490" cy="20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ukuleleyes.com/issues/vol10/no3/pedagogy-corner/G7-chord-inversions-(C6)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23"/>
          <a:stretch/>
        </p:blipFill>
        <p:spPr bwMode="auto">
          <a:xfrm>
            <a:off x="4202934" y="4283968"/>
            <a:ext cx="1905161" cy="281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4524007"/>
            <a:ext cx="1801461" cy="23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46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t="11719" r="52656" b="11132"/>
          <a:stretch/>
        </p:blipFill>
        <p:spPr bwMode="auto">
          <a:xfrm>
            <a:off x="-27806" y="0"/>
            <a:ext cx="6885806" cy="911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7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6" y="467544"/>
            <a:ext cx="1801461" cy="23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71" y="3203848"/>
            <a:ext cx="1510490" cy="20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00" y="5992761"/>
            <a:ext cx="1801461" cy="23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2.bp.blogspot.com/-_5Dy-aUwFuI/T52__vRE0tI/AAAAAAAABQw/ZziOwjLDgvc/s1600/Uke%2BChords%2BAM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0"/>
          <a:stretch/>
        </p:blipFill>
        <p:spPr bwMode="auto">
          <a:xfrm>
            <a:off x="2210189" y="5985865"/>
            <a:ext cx="1656184" cy="239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78" y="6045372"/>
            <a:ext cx="1654506" cy="222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2.bp.blogspot.com/-_5Dy-aUwFuI/T52__vRE0tI/AAAAAAAABQw/ZziOwjLDgvc/s400/Uke%2BChords%2BAM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7" r="50000" b="7030"/>
          <a:stretch/>
        </p:blipFill>
        <p:spPr bwMode="auto">
          <a:xfrm>
            <a:off x="4941168" y="5559998"/>
            <a:ext cx="1558470" cy="281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36912" y="909811"/>
            <a:ext cx="188865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8800" b="1" dirty="0">
                <a:solidFill>
                  <a:srgbClr val="0070C0"/>
                </a:solidFill>
              </a:rPr>
              <a:t>X  </a:t>
            </a:r>
            <a:r>
              <a:rPr lang="en-GB" sz="8800" b="1" dirty="0" smtClean="0">
                <a:solidFill>
                  <a:srgbClr val="0070C0"/>
                </a:solidFill>
              </a:rPr>
              <a:t>6</a:t>
            </a:r>
            <a:endParaRPr lang="en-GB" sz="8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54632" y="3496630"/>
            <a:ext cx="163378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8800" b="1" dirty="0" smtClean="0">
                <a:solidFill>
                  <a:srgbClr val="FF0000"/>
                </a:solidFill>
              </a:rPr>
              <a:t>X 8</a:t>
            </a:r>
            <a:endParaRPr lang="en-GB" sz="8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8380" y="8271237"/>
            <a:ext cx="12828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srgbClr val="7030A0"/>
                </a:solidFill>
              </a:rPr>
              <a:t>X 4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04813" y="8270233"/>
            <a:ext cx="12828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srgbClr val="00B050"/>
                </a:solidFill>
              </a:rPr>
              <a:t>X 4</a:t>
            </a:r>
            <a:endParaRPr lang="en-GB" sz="40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43783" y="8311551"/>
            <a:ext cx="12828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schemeClr val="accent6"/>
                </a:solidFill>
              </a:rPr>
              <a:t>X 4</a:t>
            </a:r>
            <a:endParaRPr lang="en-GB" sz="4000" b="1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85184" y="8315910"/>
            <a:ext cx="12828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schemeClr val="accent5"/>
                </a:solidFill>
              </a:rPr>
              <a:t>X 4</a:t>
            </a:r>
            <a:endParaRPr lang="en-GB" sz="4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4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3" t="9571" r="25625" b="8789"/>
          <a:stretch/>
        </p:blipFill>
        <p:spPr bwMode="auto">
          <a:xfrm>
            <a:off x="13692" y="-9922"/>
            <a:ext cx="6844308" cy="913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9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1" y="1208748"/>
            <a:ext cx="1046636" cy="14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12995" y="1687131"/>
            <a:ext cx="957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4000" b="1" dirty="0">
                <a:solidFill>
                  <a:srgbClr val="0070C0"/>
                </a:solidFill>
              </a:rPr>
              <a:t>X  4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68674" y="2964879"/>
            <a:ext cx="10727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4000" b="1" dirty="0" smtClean="0">
                <a:solidFill>
                  <a:srgbClr val="FFFF00"/>
                </a:solidFill>
              </a:rPr>
              <a:t>X  4 </a:t>
            </a:r>
            <a:endParaRPr lang="en-GB" sz="4000" b="1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37" y="4137849"/>
            <a:ext cx="1043625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21250" y="4387333"/>
            <a:ext cx="415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GB" sz="4000" b="1" dirty="0" smtClean="0">
                <a:solidFill>
                  <a:srgbClr val="0070C0"/>
                </a:solidFill>
              </a:rPr>
              <a:t>  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8675" y="4485905"/>
            <a:ext cx="957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4000" b="1" dirty="0">
                <a:solidFill>
                  <a:srgbClr val="0070C0"/>
                </a:solidFill>
              </a:rPr>
              <a:t>X  4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38" y="2733849"/>
            <a:ext cx="997874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6141" y="276669"/>
            <a:ext cx="583525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Comic Sans MS" pitchFamily="66" charset="0"/>
              </a:rPr>
              <a:t>LORD OF THE DANCE</a:t>
            </a:r>
            <a:endParaRPr lang="en-GB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38" y="5715304"/>
            <a:ext cx="997874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84" y="7164288"/>
            <a:ext cx="1043625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91001" y="7512345"/>
            <a:ext cx="957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4000" b="1" dirty="0">
                <a:solidFill>
                  <a:srgbClr val="0070C0"/>
                </a:solidFill>
              </a:rPr>
              <a:t>X  </a:t>
            </a:r>
            <a:r>
              <a:rPr lang="en-GB" sz="4000" b="1" dirty="0" smtClean="0">
                <a:solidFill>
                  <a:srgbClr val="0070C0"/>
                </a:solidFill>
              </a:rPr>
              <a:t>2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2994" y="6063361"/>
            <a:ext cx="1072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rgbClr val="FFFF00"/>
                </a:solidFill>
              </a:rPr>
              <a:t>X  </a:t>
            </a:r>
            <a:r>
              <a:rPr lang="en-GB" sz="4000" b="1" dirty="0" smtClean="0">
                <a:solidFill>
                  <a:srgbClr val="FFFF00"/>
                </a:solidFill>
              </a:rPr>
              <a:t>2 </a:t>
            </a:r>
            <a:endParaRPr lang="en-GB" sz="40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1129" y="2733850"/>
            <a:ext cx="215475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Practise</a:t>
            </a:r>
          </a:p>
          <a:p>
            <a:r>
              <a:rPr lang="en-GB" sz="3600" b="1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low</a:t>
            </a:r>
          </a:p>
          <a:p>
            <a:r>
              <a:rPr lang="en-GB" sz="3600" b="1" dirty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humb</a:t>
            </a:r>
          </a:p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strums -</a:t>
            </a:r>
          </a:p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(Verse)</a:t>
            </a:r>
            <a:endParaRPr lang="en-GB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" name="Picture 14" descr="http://www.dawsons.co.uk/blog/wp-content/uploads/2012/12/0006837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1" y="6771247"/>
            <a:ext cx="1694011" cy="1981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75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 animBg="1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1" y="1208748"/>
            <a:ext cx="1046636" cy="14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12995" y="1687131"/>
            <a:ext cx="957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4000" b="1" dirty="0">
                <a:solidFill>
                  <a:srgbClr val="0070C0"/>
                </a:solidFill>
              </a:rPr>
              <a:t>X  </a:t>
            </a:r>
            <a:r>
              <a:rPr lang="en-GB" sz="4000" b="1" dirty="0" smtClean="0">
                <a:solidFill>
                  <a:srgbClr val="0070C0"/>
                </a:solidFill>
              </a:rPr>
              <a:t>6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68674" y="2964879"/>
            <a:ext cx="10727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4000" b="1" dirty="0" smtClean="0">
                <a:solidFill>
                  <a:srgbClr val="FFFF00"/>
                </a:solidFill>
              </a:rPr>
              <a:t>X  2 </a:t>
            </a:r>
            <a:endParaRPr lang="en-GB" sz="4000" b="1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37" y="4137849"/>
            <a:ext cx="1043625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21250" y="4387333"/>
            <a:ext cx="415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GB" sz="4000" b="1" dirty="0" smtClean="0">
                <a:solidFill>
                  <a:srgbClr val="0070C0"/>
                </a:solidFill>
              </a:rPr>
              <a:t>  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8675" y="4485905"/>
            <a:ext cx="957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4000" b="1" dirty="0">
                <a:solidFill>
                  <a:srgbClr val="0070C0"/>
                </a:solidFill>
              </a:rPr>
              <a:t>X  </a:t>
            </a:r>
            <a:r>
              <a:rPr lang="en-GB" sz="4000" b="1" dirty="0" smtClean="0">
                <a:solidFill>
                  <a:srgbClr val="0070C0"/>
                </a:solidFill>
              </a:rPr>
              <a:t>4</a:t>
            </a:r>
            <a:endParaRPr lang="en-GB" sz="4000" b="1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38" y="2733849"/>
            <a:ext cx="997874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6141" y="276669"/>
            <a:ext cx="583525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Comic Sans MS" pitchFamily="66" charset="0"/>
              </a:rPr>
              <a:t>LORD OF THE DANCE</a:t>
            </a:r>
            <a:endParaRPr lang="en-GB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38" y="5715304"/>
            <a:ext cx="997874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84" y="7164288"/>
            <a:ext cx="1043625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56793" y="7604679"/>
            <a:ext cx="2914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b="1" dirty="0" smtClean="0">
                <a:solidFill>
                  <a:srgbClr val="0070C0"/>
                </a:solidFill>
              </a:rPr>
              <a:t>Down </a:t>
            </a:r>
            <a:r>
              <a:rPr lang="en-GB" sz="2800" b="1" dirty="0" err="1" smtClean="0">
                <a:solidFill>
                  <a:srgbClr val="0070C0"/>
                </a:solidFill>
              </a:rPr>
              <a:t>down</a:t>
            </a:r>
            <a:r>
              <a:rPr lang="en-GB" sz="2800" b="1" dirty="0" smtClean="0">
                <a:solidFill>
                  <a:srgbClr val="0070C0"/>
                </a:solidFill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</a:rPr>
              <a:t>down</a:t>
            </a:r>
            <a:endParaRPr lang="en-GB" sz="2800" b="1" dirty="0" smtClean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2994" y="6063361"/>
            <a:ext cx="1072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rgbClr val="FFFF00"/>
                </a:solidFill>
              </a:rPr>
              <a:t>X  </a:t>
            </a:r>
            <a:r>
              <a:rPr lang="en-GB" sz="4000" b="1" dirty="0" smtClean="0">
                <a:solidFill>
                  <a:srgbClr val="FFFF00"/>
                </a:solidFill>
              </a:rPr>
              <a:t>2 </a:t>
            </a:r>
            <a:endParaRPr lang="en-GB" sz="40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9080" y="2679175"/>
            <a:ext cx="242406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Practise</a:t>
            </a:r>
          </a:p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SHUFFLE</a:t>
            </a:r>
          </a:p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STRUM </a:t>
            </a:r>
          </a:p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(Down-up)</a:t>
            </a:r>
          </a:p>
          <a:p>
            <a:endParaRPr lang="en-GB" sz="3600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Chorus</a:t>
            </a:r>
          </a:p>
        </p:txBody>
      </p:sp>
      <p:pic>
        <p:nvPicPr>
          <p:cNvPr id="15" name="Picture 14" descr="http://www.dawsons.co.uk/blog/wp-content/uploads/2012/12/0006837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1" y="6771247"/>
            <a:ext cx="1694011" cy="1981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48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 animBg="1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1" y="0"/>
            <a:ext cx="5040560" cy="927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0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3136" y="105102"/>
            <a:ext cx="282365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b="1" u="sng" dirty="0" smtClean="0"/>
              <a:t>Lord of the Dance</a:t>
            </a:r>
            <a:endParaRPr lang="en-GB" sz="2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6632" y="1043608"/>
            <a:ext cx="6552024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  </a:t>
            </a:r>
            <a:r>
              <a:rPr lang="en-GB" sz="2400" b="1" dirty="0" smtClean="0">
                <a:solidFill>
                  <a:srgbClr val="0070C0"/>
                </a:solidFill>
              </a:rPr>
              <a:t> F</a:t>
            </a:r>
          </a:p>
          <a:p>
            <a:r>
              <a:rPr lang="en-GB" sz="2400" b="1" dirty="0" smtClean="0"/>
              <a:t>I </a:t>
            </a:r>
            <a:r>
              <a:rPr lang="en-GB" sz="2400" b="1" dirty="0" smtClean="0">
                <a:solidFill>
                  <a:srgbClr val="0070C0"/>
                </a:solidFill>
              </a:rPr>
              <a:t>danced in the morning when the world was begun</a:t>
            </a:r>
          </a:p>
          <a:p>
            <a:r>
              <a:rPr lang="en-GB" sz="2400" b="1" dirty="0"/>
              <a:t> </a:t>
            </a:r>
            <a:r>
              <a:rPr lang="en-GB" sz="2400" b="1" dirty="0" smtClean="0"/>
              <a:t>          </a:t>
            </a:r>
            <a:r>
              <a:rPr lang="en-GB" sz="2400" b="1" dirty="0" smtClean="0">
                <a:solidFill>
                  <a:schemeClr val="accent6"/>
                </a:solidFill>
              </a:rPr>
              <a:t>C7</a:t>
            </a:r>
            <a:endParaRPr lang="en-GB" sz="2400" b="1" dirty="0">
              <a:solidFill>
                <a:schemeClr val="accent6"/>
              </a:solidFill>
            </a:endParaRPr>
          </a:p>
          <a:p>
            <a:r>
              <a:rPr lang="en-GB" sz="2400" b="1" dirty="0" smtClean="0">
                <a:solidFill>
                  <a:srgbClr val="0070C0"/>
                </a:solidFill>
              </a:rPr>
              <a:t>And I </a:t>
            </a:r>
            <a:r>
              <a:rPr lang="en-GB" sz="2400" b="1" dirty="0" smtClean="0">
                <a:solidFill>
                  <a:schemeClr val="accent6"/>
                </a:solidFill>
              </a:rPr>
              <a:t>danced in the moon and the stars and the sun</a:t>
            </a:r>
          </a:p>
          <a:p>
            <a:r>
              <a:rPr lang="en-GB" sz="2400" b="1" dirty="0" smtClean="0">
                <a:solidFill>
                  <a:srgbClr val="0070C0"/>
                </a:solidFill>
              </a:rPr>
              <a:t>   F</a:t>
            </a:r>
            <a:endParaRPr lang="en-GB" sz="2400" b="1" dirty="0">
              <a:solidFill>
                <a:srgbClr val="0070C0"/>
              </a:solidFill>
            </a:endParaRPr>
          </a:p>
          <a:p>
            <a:r>
              <a:rPr lang="en-GB" sz="2400" b="1" dirty="0" smtClean="0"/>
              <a:t>I </a:t>
            </a:r>
            <a:r>
              <a:rPr lang="en-GB" sz="2400" b="1" dirty="0" smtClean="0">
                <a:solidFill>
                  <a:srgbClr val="0070C0"/>
                </a:solidFill>
              </a:rPr>
              <a:t>came down from heaven and I danced on the earth</a:t>
            </a:r>
          </a:p>
          <a:p>
            <a:r>
              <a:rPr lang="en-GB" sz="2400" b="1" dirty="0" smtClean="0">
                <a:solidFill>
                  <a:srgbClr val="0070C0"/>
                </a:solidFill>
              </a:rPr>
              <a:t>     </a:t>
            </a:r>
            <a:r>
              <a:rPr lang="en-GB" sz="2400" b="1" dirty="0" smtClean="0">
                <a:solidFill>
                  <a:schemeClr val="accent6"/>
                </a:solidFill>
              </a:rPr>
              <a:t>C7                   </a:t>
            </a:r>
            <a:r>
              <a:rPr lang="en-GB" sz="2400" b="1" dirty="0" smtClean="0">
                <a:solidFill>
                  <a:srgbClr val="0070C0"/>
                </a:solidFill>
              </a:rPr>
              <a:t>F</a:t>
            </a:r>
            <a:endParaRPr lang="en-GB" sz="2400" b="1" dirty="0">
              <a:solidFill>
                <a:schemeClr val="accent6"/>
              </a:solidFill>
            </a:endParaRPr>
          </a:p>
          <a:p>
            <a:r>
              <a:rPr lang="en-GB" sz="2400" b="1" dirty="0" smtClean="0"/>
              <a:t>In </a:t>
            </a:r>
            <a:r>
              <a:rPr lang="en-GB" sz="2400" b="1" dirty="0" smtClean="0">
                <a:solidFill>
                  <a:schemeClr val="accent6"/>
                </a:solidFill>
              </a:rPr>
              <a:t>Bethlehem I </a:t>
            </a:r>
            <a:r>
              <a:rPr lang="en-GB" sz="2400" b="1" dirty="0" smtClean="0">
                <a:solidFill>
                  <a:srgbClr val="0070C0"/>
                </a:solidFill>
              </a:rPr>
              <a:t>had my birth</a:t>
            </a:r>
          </a:p>
          <a:p>
            <a:endParaRPr lang="en-GB" sz="2400" b="1" dirty="0" smtClean="0">
              <a:solidFill>
                <a:srgbClr val="0070C0"/>
              </a:solidFill>
            </a:endParaRPr>
          </a:p>
          <a:p>
            <a:endParaRPr lang="en-GB" sz="2400" b="1" dirty="0">
              <a:solidFill>
                <a:srgbClr val="0070C0"/>
              </a:solidFill>
            </a:endParaRPr>
          </a:p>
          <a:p>
            <a:r>
              <a:rPr lang="en-GB" sz="2400" b="1" dirty="0" smtClean="0">
                <a:solidFill>
                  <a:srgbClr val="0070C0"/>
                </a:solidFill>
              </a:rPr>
              <a:t>F</a:t>
            </a:r>
            <a:endParaRPr lang="en-GB" sz="2400" b="1" dirty="0">
              <a:solidFill>
                <a:srgbClr val="0070C0"/>
              </a:solidFill>
            </a:endParaRPr>
          </a:p>
          <a:p>
            <a:r>
              <a:rPr lang="en-GB" sz="2400" b="1" dirty="0" smtClean="0">
                <a:solidFill>
                  <a:srgbClr val="0070C0"/>
                </a:solidFill>
              </a:rPr>
              <a:t>Dance then wherever you may be</a:t>
            </a:r>
          </a:p>
          <a:p>
            <a:r>
              <a:rPr lang="en-GB" sz="2400" b="1" dirty="0" smtClean="0"/>
              <a:t>		           </a:t>
            </a:r>
            <a:r>
              <a:rPr lang="en-GB" sz="2400" b="1" dirty="0" smtClean="0">
                <a:solidFill>
                  <a:schemeClr val="accent6"/>
                </a:solidFill>
              </a:rPr>
              <a:t>C7</a:t>
            </a:r>
            <a:endParaRPr lang="en-GB" sz="2400" b="1" dirty="0">
              <a:solidFill>
                <a:schemeClr val="accent6"/>
              </a:solidFill>
            </a:endParaRPr>
          </a:p>
          <a:p>
            <a:r>
              <a:rPr lang="en-GB" sz="2400" b="1" dirty="0" smtClean="0">
                <a:solidFill>
                  <a:srgbClr val="0070C0"/>
                </a:solidFill>
              </a:rPr>
              <a:t>I am the Lord of the </a:t>
            </a:r>
            <a:r>
              <a:rPr lang="en-GB" sz="2400" b="1" dirty="0" smtClean="0">
                <a:solidFill>
                  <a:schemeClr val="accent6"/>
                </a:solidFill>
              </a:rPr>
              <a:t>dance said He </a:t>
            </a:r>
          </a:p>
          <a:p>
            <a:r>
              <a:rPr lang="en-GB" sz="2400" b="1" dirty="0" smtClean="0"/>
              <a:t>	</a:t>
            </a:r>
            <a:r>
              <a:rPr lang="en-GB" sz="2400" b="1" dirty="0" smtClean="0">
                <a:solidFill>
                  <a:srgbClr val="0070C0"/>
                </a:solidFill>
              </a:rPr>
              <a:t>F</a:t>
            </a:r>
            <a:endParaRPr lang="en-GB" sz="2400" b="1" dirty="0">
              <a:solidFill>
                <a:srgbClr val="0070C0"/>
              </a:solidFill>
            </a:endParaRPr>
          </a:p>
          <a:p>
            <a:r>
              <a:rPr lang="en-GB" sz="2400" b="1" dirty="0" smtClean="0">
                <a:solidFill>
                  <a:schemeClr val="accent6"/>
                </a:solidFill>
              </a:rPr>
              <a:t>And I’ll </a:t>
            </a:r>
            <a:r>
              <a:rPr lang="en-GB" sz="2400" b="1" dirty="0" smtClean="0">
                <a:solidFill>
                  <a:srgbClr val="0070C0"/>
                </a:solidFill>
              </a:rPr>
              <a:t>lead you all wherever you may be</a:t>
            </a:r>
          </a:p>
          <a:p>
            <a:r>
              <a:rPr lang="en-GB" sz="2400" b="1" dirty="0" smtClean="0"/>
              <a:t>	</a:t>
            </a:r>
            <a:r>
              <a:rPr lang="en-GB" sz="2400" b="1" dirty="0" smtClean="0">
                <a:solidFill>
                  <a:schemeClr val="accent6"/>
                </a:solidFill>
              </a:rPr>
              <a:t>C7	</a:t>
            </a:r>
            <a:r>
              <a:rPr lang="en-GB" sz="2400" b="1" dirty="0" smtClean="0">
                <a:solidFill>
                  <a:srgbClr val="0070C0"/>
                </a:solidFill>
              </a:rPr>
              <a:t>	        F</a:t>
            </a:r>
            <a:endParaRPr lang="en-GB" sz="2400" b="1" dirty="0">
              <a:solidFill>
                <a:srgbClr val="0070C0"/>
              </a:solidFill>
            </a:endParaRPr>
          </a:p>
          <a:p>
            <a:r>
              <a:rPr lang="en-GB" sz="2400" b="1" dirty="0" smtClean="0">
                <a:solidFill>
                  <a:srgbClr val="0070C0"/>
                </a:solidFill>
              </a:rPr>
              <a:t>And I’ll </a:t>
            </a:r>
            <a:r>
              <a:rPr lang="en-GB" sz="2400" b="1" dirty="0" smtClean="0">
                <a:solidFill>
                  <a:schemeClr val="accent6"/>
                </a:solidFill>
              </a:rPr>
              <a:t>lead you all in the </a:t>
            </a:r>
            <a:r>
              <a:rPr lang="en-GB" sz="2400" b="1" dirty="0" smtClean="0">
                <a:solidFill>
                  <a:srgbClr val="0070C0"/>
                </a:solidFill>
              </a:rPr>
              <a:t>dance said he</a:t>
            </a:r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6674" y="759550"/>
            <a:ext cx="542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VERSE:   Slow thumb strums: 3 X Open C string to start.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6632" y="5508104"/>
            <a:ext cx="441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CHORUS: SHUFFLE STRUM – Fast DOWN -UP</a:t>
            </a:r>
            <a:endParaRPr lang="en-GB" b="1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5646" y="5067436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5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923" y="323528"/>
            <a:ext cx="4243470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Comic Sans MS" pitchFamily="66" charset="0"/>
              </a:rPr>
              <a:t>LA CUCARACHA</a:t>
            </a:r>
            <a:endParaRPr lang="en-GB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9" y="2377895"/>
            <a:ext cx="1498510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8" y="4393895"/>
            <a:ext cx="1557960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6356" y="3217019"/>
            <a:ext cx="1404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Comic Sans MS" pitchFamily="66" charset="0"/>
              </a:rPr>
              <a:t>X 12</a:t>
            </a:r>
            <a:endParaRPr lang="en-GB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6356" y="5293895"/>
            <a:ext cx="1404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latin typeface="Comic Sans MS" pitchFamily="66" charset="0"/>
              </a:rPr>
              <a:t>X 16</a:t>
            </a:r>
            <a:endParaRPr lang="en-GB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9" y="6588224"/>
            <a:ext cx="1498510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6356" y="7310320"/>
            <a:ext cx="2709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Comic Sans MS" pitchFamily="66" charset="0"/>
              </a:rPr>
              <a:t>X 4 STOP</a:t>
            </a:r>
            <a:endParaRPr lang="en-GB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1414004"/>
            <a:ext cx="6745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7030A0"/>
                </a:solidFill>
                <a:latin typeface="Comic Sans MS" pitchFamily="66" charset="0"/>
              </a:rPr>
              <a:t>Practise </a:t>
            </a:r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SHUFFLE STRUM</a:t>
            </a:r>
            <a:endParaRPr lang="en-GB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1" name="Picture 10" descr="http://www.dawsons.co.uk/blog/wp-content/uploads/2012/12/0006837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4862873" y="3924904"/>
            <a:ext cx="1694011" cy="1981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50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4744" y="68503"/>
            <a:ext cx="482453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La Cucaracha</a:t>
            </a:r>
            <a:endParaRPr lang="en-GB" sz="2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8254" y="1043610"/>
            <a:ext cx="7037515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               </a:t>
            </a:r>
            <a:r>
              <a:rPr lang="en-GB" sz="2800" b="1" dirty="0" smtClean="0">
                <a:solidFill>
                  <a:srgbClr val="0070C0"/>
                </a:solidFill>
              </a:rPr>
              <a:t>F</a:t>
            </a:r>
          </a:p>
          <a:p>
            <a:r>
              <a:rPr lang="en-GB" sz="2800" b="1" dirty="0" smtClean="0"/>
              <a:t>La </a:t>
            </a:r>
            <a:r>
              <a:rPr lang="en-GB" sz="2800" b="1" dirty="0" err="1" smtClean="0"/>
              <a:t>Cuca</a:t>
            </a:r>
            <a:r>
              <a:rPr lang="en-GB" sz="2800" b="1" dirty="0" err="1" smtClean="0">
                <a:solidFill>
                  <a:srgbClr val="0070C0"/>
                </a:solidFill>
              </a:rPr>
              <a:t>-racha</a:t>
            </a:r>
            <a:r>
              <a:rPr lang="en-GB" sz="2800" b="1" dirty="0" smtClean="0">
                <a:solidFill>
                  <a:srgbClr val="0070C0"/>
                </a:solidFill>
              </a:rPr>
              <a:t>, la cucaracha</a:t>
            </a:r>
          </a:p>
          <a:p>
            <a:r>
              <a:rPr lang="en-GB" sz="2800" b="1" dirty="0" smtClean="0"/>
              <a:t>                                   </a:t>
            </a:r>
            <a:r>
              <a:rPr lang="en-GB" sz="2800" b="1" dirty="0" smtClean="0">
                <a:solidFill>
                  <a:srgbClr val="FF0000"/>
                </a:solidFill>
              </a:rPr>
              <a:t>C</a:t>
            </a:r>
            <a:endParaRPr lang="en-GB" sz="2800" b="1" dirty="0"/>
          </a:p>
          <a:p>
            <a:r>
              <a:rPr lang="en-GB" sz="2800" b="1" dirty="0" smtClean="0">
                <a:solidFill>
                  <a:srgbClr val="0070C0"/>
                </a:solidFill>
              </a:rPr>
              <a:t>Is our </a:t>
            </a:r>
            <a:r>
              <a:rPr lang="en-GB" sz="2800" b="1" dirty="0" err="1" smtClean="0">
                <a:solidFill>
                  <a:srgbClr val="0070C0"/>
                </a:solidFill>
              </a:rPr>
              <a:t>fav’rite</a:t>
            </a:r>
            <a:r>
              <a:rPr lang="en-GB" sz="2800" b="1" dirty="0" smtClean="0">
                <a:solidFill>
                  <a:srgbClr val="0070C0"/>
                </a:solidFill>
              </a:rPr>
              <a:t> little </a:t>
            </a:r>
            <a:r>
              <a:rPr lang="en-GB" sz="2800" b="1" dirty="0" smtClean="0">
                <a:solidFill>
                  <a:srgbClr val="FF0000"/>
                </a:solidFill>
              </a:rPr>
              <a:t>song</a:t>
            </a:r>
          </a:p>
          <a:p>
            <a:endParaRPr lang="en-GB" sz="2800" b="1" dirty="0"/>
          </a:p>
          <a:p>
            <a:r>
              <a:rPr lang="en-GB" sz="2800" b="1" dirty="0" smtClean="0">
                <a:solidFill>
                  <a:srgbClr val="FF0000"/>
                </a:solidFill>
              </a:rPr>
              <a:t>It’s only two chords, yes only two chords,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en-GB" sz="2800" b="1" dirty="0" smtClean="0">
                <a:solidFill>
                  <a:srgbClr val="0070C0"/>
                </a:solidFill>
              </a:rPr>
              <a:t>F</a:t>
            </a:r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 smtClean="0">
                <a:solidFill>
                  <a:srgbClr val="FF0000"/>
                </a:solidFill>
              </a:rPr>
              <a:t>And it’s fun to play a</a:t>
            </a:r>
            <a:r>
              <a:rPr lang="en-GB" sz="2800" b="1" dirty="0" smtClean="0"/>
              <a:t>-</a:t>
            </a:r>
            <a:r>
              <a:rPr lang="en-GB" sz="2800" b="1" dirty="0" smtClean="0">
                <a:solidFill>
                  <a:srgbClr val="0070C0"/>
                </a:solidFill>
              </a:rPr>
              <a:t>long</a:t>
            </a:r>
            <a:r>
              <a:rPr lang="en-GB" sz="2400" b="1" dirty="0" smtClean="0">
                <a:solidFill>
                  <a:srgbClr val="0070C0"/>
                </a:solidFill>
              </a:rPr>
              <a:t>(</a:t>
            </a:r>
            <a:r>
              <a:rPr lang="en-GB" sz="2400" b="1" dirty="0" err="1" smtClean="0">
                <a:solidFill>
                  <a:srgbClr val="0070C0"/>
                </a:solidFill>
              </a:rPr>
              <a:t>te-te-te-te-te-te</a:t>
            </a:r>
            <a:r>
              <a:rPr lang="en-GB" sz="2400" b="1" dirty="0" smtClean="0">
                <a:solidFill>
                  <a:srgbClr val="0070C0"/>
                </a:solidFill>
              </a:rPr>
              <a:t> STOP)</a:t>
            </a:r>
          </a:p>
          <a:p>
            <a:endParaRPr lang="en-GB" sz="2400" b="1" dirty="0">
              <a:solidFill>
                <a:srgbClr val="0070C0"/>
              </a:solidFill>
            </a:endParaRPr>
          </a:p>
          <a:p>
            <a:r>
              <a:rPr lang="en-GB" sz="2400" b="1" dirty="0" smtClean="0">
                <a:solidFill>
                  <a:srgbClr val="0070C0"/>
                </a:solidFill>
              </a:rPr>
              <a:t>			            </a:t>
            </a:r>
            <a:r>
              <a:rPr lang="en-GB" sz="2800" b="1" dirty="0" smtClean="0">
                <a:solidFill>
                  <a:srgbClr val="0070C0"/>
                </a:solidFill>
              </a:rPr>
              <a:t>F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r>
              <a:rPr lang="en-GB" sz="2800" b="1" dirty="0" smtClean="0"/>
              <a:t>First you start it with an </a:t>
            </a:r>
            <a:r>
              <a:rPr lang="en-GB" sz="2800" b="1" dirty="0" smtClean="0">
                <a:solidFill>
                  <a:srgbClr val="0070C0"/>
                </a:solidFill>
              </a:rPr>
              <a:t>F chord - -</a:t>
            </a:r>
          </a:p>
          <a:p>
            <a:r>
              <a:rPr lang="en-GB" sz="2800" b="1" dirty="0" smtClean="0">
                <a:solidFill>
                  <a:srgbClr val="0070C0"/>
                </a:solidFill>
              </a:rPr>
              <a:t>			         </a:t>
            </a:r>
            <a:r>
              <a:rPr lang="en-GB" sz="2800" b="1" dirty="0" smtClean="0">
                <a:solidFill>
                  <a:srgbClr val="FF0000"/>
                </a:solidFill>
              </a:rPr>
              <a:t>C</a:t>
            </a:r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 smtClean="0">
                <a:solidFill>
                  <a:srgbClr val="0070C0"/>
                </a:solidFill>
              </a:rPr>
              <a:t>Then you change it to a </a:t>
            </a:r>
            <a:r>
              <a:rPr lang="en-GB" sz="2800" b="1" dirty="0" smtClean="0">
                <a:solidFill>
                  <a:srgbClr val="FF0000"/>
                </a:solidFill>
              </a:rPr>
              <a:t>C - - - -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 smtClean="0">
                <a:solidFill>
                  <a:srgbClr val="FF0000"/>
                </a:solidFill>
              </a:rPr>
              <a:t>And you stay a while on C chord - -</a:t>
            </a:r>
          </a:p>
          <a:p>
            <a:r>
              <a:rPr lang="en-GB" sz="2800" b="1" dirty="0" smtClean="0">
                <a:solidFill>
                  <a:srgbClr val="0070C0"/>
                </a:solidFill>
              </a:rPr>
              <a:t>			         F</a:t>
            </a:r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 smtClean="0">
                <a:solidFill>
                  <a:srgbClr val="FF0000"/>
                </a:solidFill>
              </a:rPr>
              <a:t>Then you finish with an </a:t>
            </a:r>
            <a:r>
              <a:rPr lang="en-GB" sz="2800" b="1" dirty="0" smtClean="0">
                <a:solidFill>
                  <a:srgbClr val="0070C0"/>
                </a:solidFill>
              </a:rPr>
              <a:t>F (</a:t>
            </a:r>
            <a:r>
              <a:rPr lang="en-GB" sz="2400" b="1" dirty="0" err="1" smtClean="0">
                <a:solidFill>
                  <a:srgbClr val="0070C0"/>
                </a:solidFill>
              </a:rPr>
              <a:t>te-te-te-te-te-te</a:t>
            </a:r>
            <a:r>
              <a:rPr lang="en-GB" sz="2400" b="1" dirty="0" smtClean="0">
                <a:solidFill>
                  <a:srgbClr val="0070C0"/>
                </a:solidFill>
              </a:rPr>
              <a:t> STOP)</a:t>
            </a:r>
          </a:p>
          <a:p>
            <a:endParaRPr lang="en-GB" sz="2400" b="1" dirty="0">
              <a:solidFill>
                <a:srgbClr val="0070C0"/>
              </a:solidFill>
            </a:endParaRPr>
          </a:p>
          <a:p>
            <a:r>
              <a:rPr lang="en-GB" sz="2400" b="1" dirty="0" smtClean="0">
                <a:solidFill>
                  <a:srgbClr val="0070C0"/>
                </a:solidFill>
              </a:rPr>
              <a:t>(</a:t>
            </a:r>
            <a:r>
              <a:rPr lang="en-GB" sz="2400" b="1" dirty="0" err="1" smtClean="0">
                <a:solidFill>
                  <a:srgbClr val="0070C0"/>
                </a:solidFill>
              </a:rPr>
              <a:t>Chorus..La</a:t>
            </a:r>
            <a:r>
              <a:rPr lang="en-GB" sz="2400" b="1" dirty="0" smtClean="0">
                <a:solidFill>
                  <a:srgbClr val="0070C0"/>
                </a:solidFill>
              </a:rPr>
              <a:t> cucaracha….)</a:t>
            </a:r>
            <a:endParaRPr lang="en-GB" sz="2800" b="1" dirty="0" smtClean="0">
              <a:solidFill>
                <a:srgbClr val="0070C0"/>
              </a:solidFill>
            </a:endParaRPr>
          </a:p>
          <a:p>
            <a:endParaRPr lang="en-GB" sz="28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5646" y="5067436"/>
            <a:ext cx="1620000" cy="16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648" y="706063"/>
            <a:ext cx="5673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3 X Open C string to start…(Shuffle strum)</a:t>
            </a:r>
            <a:endParaRPr lang="en-GB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107" y="683569"/>
            <a:ext cx="593784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4400" b="1" u="sng" dirty="0" smtClean="0">
                <a:solidFill>
                  <a:srgbClr val="FF0000"/>
                </a:solidFill>
                <a:latin typeface="Comic Sans MS" pitchFamily="66" charset="0"/>
              </a:rPr>
              <a:t>NEW STRUM STYLE</a:t>
            </a:r>
            <a:endParaRPr lang="en-GB" sz="44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353" y="2195738"/>
            <a:ext cx="6597352" cy="16927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COUNTRY STRUM -----</a:t>
            </a:r>
          </a:p>
          <a:p>
            <a:endParaRPr lang="en-GB" sz="3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Down – down up Down – down up</a:t>
            </a:r>
            <a:endParaRPr lang="en-GB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876" y="4283969"/>
            <a:ext cx="427873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D   du   D   du   </a:t>
            </a:r>
          </a:p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1   2&amp;   3   4&amp;</a:t>
            </a:r>
            <a:endParaRPr lang="en-GB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728" y="5724129"/>
            <a:ext cx="5700600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b="1" i="1" dirty="0" smtClean="0">
                <a:solidFill>
                  <a:srgbClr val="FF0000"/>
                </a:solidFill>
                <a:latin typeface="Comic Sans MS" pitchFamily="66" charset="0"/>
              </a:rPr>
              <a:t>Practise this on a simple</a:t>
            </a:r>
          </a:p>
          <a:p>
            <a:r>
              <a:rPr lang="en-GB" sz="3600" b="1" i="1" dirty="0" smtClean="0">
                <a:solidFill>
                  <a:srgbClr val="FF0000"/>
                </a:solidFill>
                <a:latin typeface="Comic Sans MS" pitchFamily="66" charset="0"/>
              </a:rPr>
              <a:t>“C” chord first.</a:t>
            </a:r>
            <a:endParaRPr lang="en-GB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307" y="7153379"/>
            <a:ext cx="6072047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b="1" i="1" dirty="0" smtClean="0">
                <a:solidFill>
                  <a:srgbClr val="FF0000"/>
                </a:solidFill>
              </a:rPr>
              <a:t>Then go back and try it for the </a:t>
            </a:r>
          </a:p>
          <a:p>
            <a:r>
              <a:rPr lang="en-GB" sz="3600" b="1" i="1" dirty="0" smtClean="0">
                <a:solidFill>
                  <a:srgbClr val="FF0000"/>
                </a:solidFill>
              </a:rPr>
              <a:t>Chorus of Lord of the Dance</a:t>
            </a:r>
          </a:p>
          <a:p>
            <a:r>
              <a:rPr lang="en-GB" sz="3600" i="1" dirty="0" smtClean="0">
                <a:solidFill>
                  <a:srgbClr val="FF0000"/>
                </a:solidFill>
              </a:rPr>
              <a:t>(Slide 26)</a:t>
            </a:r>
            <a:endParaRPr lang="en-GB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28602"/>
            <a:ext cx="5734050" cy="707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9893" y="2258703"/>
            <a:ext cx="57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5590" y="338682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4668" y="338682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</a:t>
            </a:r>
            <a:endParaRPr lang="en-GB" sz="3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848" y="6881367"/>
            <a:ext cx="65742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Comic Sans MS" pitchFamily="66" charset="0"/>
              </a:rPr>
              <a:t>Be sure to use the correct </a:t>
            </a:r>
          </a:p>
          <a:p>
            <a:r>
              <a:rPr lang="en-GB" sz="3200" b="1" dirty="0" smtClean="0">
                <a:solidFill>
                  <a:srgbClr val="0070C0"/>
                </a:solidFill>
                <a:latin typeface="Comic Sans MS" pitchFamily="66" charset="0"/>
              </a:rPr>
              <a:t>Finger numbers…</a:t>
            </a:r>
          </a:p>
          <a:p>
            <a:r>
              <a:rPr lang="en-GB" sz="3200" b="1" dirty="0" smtClean="0">
                <a:solidFill>
                  <a:srgbClr val="0070C0"/>
                </a:solidFill>
                <a:latin typeface="Comic Sans MS" pitchFamily="66" charset="0"/>
              </a:rPr>
              <a:t>(F with a “Tuck Behind”)</a:t>
            </a:r>
          </a:p>
          <a:p>
            <a:r>
              <a:rPr lang="en-GB" sz="3200" b="1" dirty="0" smtClean="0">
                <a:solidFill>
                  <a:srgbClr val="0070C0"/>
                </a:solidFill>
                <a:latin typeface="Comic Sans MS" pitchFamily="66" charset="0"/>
              </a:rPr>
              <a:t>D minor chord has a SAD sound</a:t>
            </a:r>
            <a:endParaRPr lang="en-GB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48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7" y="1347011"/>
            <a:ext cx="116101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5" y="2730867"/>
            <a:ext cx="116090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" y="4215936"/>
            <a:ext cx="116101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4" y="5672569"/>
            <a:ext cx="116090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0688" y="467544"/>
            <a:ext cx="4982454" cy="70788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00B0F0"/>
                </a:solidFill>
                <a:latin typeface="Comic Sans MS" pitchFamily="66" charset="0"/>
              </a:rPr>
              <a:t>DRUNKEN SAILOR</a:t>
            </a:r>
            <a:endParaRPr lang="en-GB" sz="4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6873" y="1836178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Comic Sans MS" pitchFamily="66" charset="0"/>
              </a:rPr>
              <a:t>X 4</a:t>
            </a:r>
            <a:endParaRPr lang="en-GB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6873" y="6069405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X 2</a:t>
            </a:r>
            <a:endParaRPr lang="en-GB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6873" y="4612771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Comic Sans MS" pitchFamily="66" charset="0"/>
              </a:rPr>
              <a:t>X 4</a:t>
            </a:r>
            <a:endParaRPr lang="en-GB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9935" y="3127702"/>
            <a:ext cx="1000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FF0000"/>
                </a:solidFill>
                <a:latin typeface="Comic Sans MS" pitchFamily="66" charset="0"/>
              </a:rPr>
              <a:t>X 4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" y="7086891"/>
            <a:ext cx="116101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276873" y="7483726"/>
            <a:ext cx="1000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0070C0"/>
                </a:solidFill>
                <a:latin typeface="Comic Sans MS" pitchFamily="66" charset="0"/>
              </a:rPr>
              <a:t>X </a:t>
            </a:r>
            <a:r>
              <a:rPr lang="en-GB" sz="3600" b="1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endParaRPr lang="en-GB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7674" y="2739706"/>
            <a:ext cx="22509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  <a:latin typeface="Comic Sans MS" pitchFamily="66" charset="0"/>
              </a:rPr>
              <a:t>Practise</a:t>
            </a:r>
          </a:p>
          <a:p>
            <a:r>
              <a:rPr lang="en-GB" sz="3600" b="1" dirty="0" smtClean="0">
                <a:solidFill>
                  <a:srgbClr val="7030A0"/>
                </a:solidFill>
                <a:latin typeface="Comic Sans MS" pitchFamily="66" charset="0"/>
              </a:rPr>
              <a:t>Slow</a:t>
            </a:r>
          </a:p>
          <a:p>
            <a:r>
              <a:rPr lang="en-GB" sz="3600" b="1" dirty="0" smtClean="0">
                <a:solidFill>
                  <a:srgbClr val="7030A0"/>
                </a:solidFill>
                <a:latin typeface="Comic Sans MS" pitchFamily="66" charset="0"/>
              </a:rPr>
              <a:t>Thumb </a:t>
            </a:r>
          </a:p>
          <a:p>
            <a:r>
              <a:rPr lang="en-GB" sz="3600" b="1" dirty="0" smtClean="0">
                <a:solidFill>
                  <a:srgbClr val="7030A0"/>
                </a:solidFill>
                <a:latin typeface="Comic Sans MS" pitchFamily="66" charset="0"/>
              </a:rPr>
              <a:t>Strums -</a:t>
            </a:r>
          </a:p>
          <a:p>
            <a:r>
              <a:rPr lang="en-GB" sz="3600" b="1" dirty="0" smtClean="0">
                <a:solidFill>
                  <a:srgbClr val="7030A0"/>
                </a:solidFill>
                <a:latin typeface="Comic Sans MS" pitchFamily="66" charset="0"/>
              </a:rPr>
              <a:t>(Verse)</a:t>
            </a:r>
            <a:endParaRPr lang="en-GB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6" name="Picture 15" descr="http://www.dawsons.co.uk/blog/wp-content/uploads/2012/12/0006837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4403610" y="6223513"/>
            <a:ext cx="1694011" cy="1981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15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7" y="1347011"/>
            <a:ext cx="116101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5" y="2730867"/>
            <a:ext cx="116090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" y="4215936"/>
            <a:ext cx="116101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4" y="5672569"/>
            <a:ext cx="116090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0688" y="467544"/>
            <a:ext cx="4982454" cy="70788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00B0F0"/>
                </a:solidFill>
                <a:latin typeface="Comic Sans MS" pitchFamily="66" charset="0"/>
              </a:rPr>
              <a:t>DRUNKEN SAILOR</a:t>
            </a:r>
            <a:endParaRPr lang="en-GB" sz="4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6873" y="1836178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Comic Sans MS" pitchFamily="66" charset="0"/>
              </a:rPr>
              <a:t>X 4</a:t>
            </a:r>
            <a:endParaRPr lang="en-GB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6873" y="6069405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X 2</a:t>
            </a:r>
            <a:endParaRPr lang="en-GB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6873" y="4612771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Comic Sans MS" pitchFamily="66" charset="0"/>
              </a:rPr>
              <a:t>X 4</a:t>
            </a:r>
            <a:endParaRPr lang="en-GB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9935" y="3127702"/>
            <a:ext cx="1000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FF0000"/>
                </a:solidFill>
                <a:latin typeface="Comic Sans MS" pitchFamily="66" charset="0"/>
              </a:rPr>
              <a:t>X 4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" y="7086891"/>
            <a:ext cx="116101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76873" y="7483726"/>
            <a:ext cx="1000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0070C0"/>
                </a:solidFill>
                <a:latin typeface="Comic Sans MS" pitchFamily="66" charset="0"/>
              </a:rPr>
              <a:t>X </a:t>
            </a:r>
            <a:r>
              <a:rPr lang="en-GB" sz="3600" b="1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endParaRPr lang="en-GB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7074" y="2396779"/>
            <a:ext cx="250421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7030A0"/>
                </a:solidFill>
                <a:latin typeface="Comic Sans MS" pitchFamily="66" charset="0"/>
              </a:rPr>
              <a:t>Practise</a:t>
            </a:r>
          </a:p>
          <a:p>
            <a:pPr algn="ctr"/>
            <a:r>
              <a:rPr lang="en-GB" sz="3600" b="1" dirty="0" smtClean="0">
                <a:solidFill>
                  <a:srgbClr val="7030A0"/>
                </a:solidFill>
                <a:latin typeface="Comic Sans MS" pitchFamily="66" charset="0"/>
              </a:rPr>
              <a:t>SHUFFLE </a:t>
            </a:r>
          </a:p>
          <a:p>
            <a:pPr algn="ctr"/>
            <a:r>
              <a:rPr lang="en-GB" sz="36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3600" b="1" dirty="0" smtClean="0">
                <a:solidFill>
                  <a:srgbClr val="7030A0"/>
                </a:solidFill>
                <a:latin typeface="Comic Sans MS" pitchFamily="66" charset="0"/>
              </a:rPr>
              <a:t>   OR</a:t>
            </a:r>
          </a:p>
          <a:p>
            <a:pPr algn="ctr"/>
            <a:r>
              <a:rPr lang="en-GB" sz="3600" b="1" dirty="0" smtClean="0">
                <a:solidFill>
                  <a:srgbClr val="7030A0"/>
                </a:solidFill>
                <a:latin typeface="Comic Sans MS" pitchFamily="66" charset="0"/>
              </a:rPr>
              <a:t>COUNTRY</a:t>
            </a:r>
          </a:p>
          <a:p>
            <a:pPr algn="ctr"/>
            <a:r>
              <a:rPr lang="en-GB" sz="3600" b="1" dirty="0" smtClean="0">
                <a:solidFill>
                  <a:srgbClr val="7030A0"/>
                </a:solidFill>
                <a:latin typeface="Comic Sans MS" pitchFamily="66" charset="0"/>
              </a:rPr>
              <a:t>STRUM</a:t>
            </a:r>
          </a:p>
          <a:p>
            <a:pPr algn="ctr"/>
            <a:r>
              <a:rPr lang="en-GB" sz="3600" b="1" dirty="0" smtClean="0">
                <a:solidFill>
                  <a:srgbClr val="7030A0"/>
                </a:solidFill>
                <a:latin typeface="Comic Sans MS" pitchFamily="66" charset="0"/>
              </a:rPr>
              <a:t>(Chorus)</a:t>
            </a:r>
          </a:p>
        </p:txBody>
      </p:sp>
      <p:pic>
        <p:nvPicPr>
          <p:cNvPr id="15" name="Picture 14" descr="http://www.dawsons.co.uk/blog/wp-content/uploads/2012/12/0006837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89">
            <a:off x="4403610" y="6223513"/>
            <a:ext cx="1694011" cy="1981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11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16" y="179511"/>
            <a:ext cx="928809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91" y="1403650"/>
            <a:ext cx="928830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3" y="179511"/>
            <a:ext cx="6624736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39720" y="7452487"/>
            <a:ext cx="14760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0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9" y="286697"/>
            <a:ext cx="6490990" cy="867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3176" y="3869591"/>
            <a:ext cx="1476000" cy="151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06" y="90602"/>
            <a:ext cx="1036275" cy="128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06" y="1375893"/>
            <a:ext cx="1015797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6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3577" y="467544"/>
            <a:ext cx="427072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Comic Sans MS" pitchFamily="66" charset="0"/>
              </a:rPr>
              <a:t>OPEN STRINGS</a:t>
            </a:r>
            <a:endParaRPr lang="en-GB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161" y="1619672"/>
            <a:ext cx="5351145" cy="10772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The strings are numbered</a:t>
            </a:r>
          </a:p>
          <a:p>
            <a:r>
              <a:rPr lang="en-GB" sz="3200" b="1" dirty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rom the floor upwards.</a:t>
            </a:r>
            <a:endParaRPr lang="en-GB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655" y="2820001"/>
            <a:ext cx="6489277" cy="10772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The string nearest your nose is</a:t>
            </a:r>
          </a:p>
          <a:p>
            <a:r>
              <a:rPr lang="en-GB" sz="3200" b="1" dirty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alled “G” and is string 4</a:t>
            </a:r>
            <a:endParaRPr lang="en-GB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160" y="4033117"/>
            <a:ext cx="6247223" cy="10772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The next string down is called</a:t>
            </a:r>
          </a:p>
          <a:p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“C” and is string 3</a:t>
            </a:r>
            <a:endParaRPr lang="en-GB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599" y="5232597"/>
            <a:ext cx="6247223" cy="10772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The next string down is called</a:t>
            </a:r>
          </a:p>
          <a:p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“E” and is string 2</a:t>
            </a:r>
            <a:endParaRPr lang="en-GB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671" y="6426373"/>
            <a:ext cx="6385081" cy="10772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The string nearest the floor is</a:t>
            </a:r>
          </a:p>
          <a:p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Called “A” and is string 1</a:t>
            </a:r>
            <a:endParaRPr lang="en-GB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574340"/>
            <a:ext cx="70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>
                <a:solidFill>
                  <a:srgbClr val="FF0000"/>
                </a:solidFill>
                <a:latin typeface="Comic Sans MS" pitchFamily="66" charset="0"/>
              </a:rPr>
              <a:t>Pluck the strings with your thumb</a:t>
            </a:r>
          </a:p>
          <a:p>
            <a:r>
              <a:rPr lang="en-GB" sz="3200" i="1" dirty="0" smtClean="0">
                <a:solidFill>
                  <a:srgbClr val="FF0000"/>
                </a:solidFill>
                <a:latin typeface="Comic Sans MS" pitchFamily="66" charset="0"/>
              </a:rPr>
              <a:t>from the top down – G C E A</a:t>
            </a:r>
            <a:endParaRPr lang="en-GB" sz="32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46" y="467545"/>
            <a:ext cx="890486" cy="229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11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88640" y="467544"/>
            <a:ext cx="6480720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200" b="1" kern="10" spc="0" smtClean="0">
                <a:ln w="127" algn="ctr">
                  <a:solidFill>
                    <a:srgbClr val="C299D7"/>
                  </a:solidFill>
                  <a:round/>
                  <a:headEnd/>
                  <a:tailEnd/>
                </a:ln>
                <a:solidFill>
                  <a:srgbClr val="660099"/>
                </a:soli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Tuning up your Ukulele...</a:t>
            </a:r>
            <a:endParaRPr lang="en-GB" sz="3200" b="1" kern="10" spc="0">
              <a:ln w="127" algn="ctr">
                <a:solidFill>
                  <a:srgbClr val="C299D7"/>
                </a:solidFill>
                <a:round/>
                <a:headEnd/>
                <a:tailEnd/>
              </a:ln>
              <a:solidFill>
                <a:srgbClr val="660099"/>
              </a:solidFill>
              <a:effectLst>
                <a:outerShdw dist="29783" dir="3885598" algn="ctr" rotWithShape="0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075" name="Picture 3" descr="ukulele-notes-on-strings-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/>
          <a:stretch>
            <a:fillRect/>
          </a:stretch>
        </p:blipFill>
        <p:spPr bwMode="auto">
          <a:xfrm>
            <a:off x="283890" y="1907704"/>
            <a:ext cx="5417623" cy="717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04-notes-on-the-ukulele-mapped-to-sta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t="9506" r="44318" b="67636"/>
          <a:stretch>
            <a:fillRect/>
          </a:stretch>
        </p:blipFill>
        <p:spPr bwMode="auto">
          <a:xfrm>
            <a:off x="3861048" y="6916609"/>
            <a:ext cx="2613394" cy="193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0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649" y="640885"/>
            <a:ext cx="6408712" cy="79714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     C     E     A</a:t>
            </a:r>
          </a:p>
          <a:p>
            <a:pPr algn="ctr"/>
            <a:endParaRPr lang="en-US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Rounded MT Bold" pitchFamily="34" charset="0"/>
            </a:endParaRPr>
          </a:p>
          <a:p>
            <a:pPr algn="ctr"/>
            <a:endParaRPr lang="en-US" sz="72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endParaRPr lang="en-US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endParaRPr lang="en-US" sz="72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endParaRPr lang="en-US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endParaRPr lang="en-US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82" y="1979712"/>
            <a:ext cx="5771048" cy="51706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Four strings we play</a:t>
            </a:r>
          </a:p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 we tune our</a:t>
            </a:r>
          </a:p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Ukuleles</a:t>
            </a:r>
          </a:p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Every day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5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43" y="465675"/>
            <a:ext cx="5743881" cy="110799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STRUMMING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15415" y="7445629"/>
            <a:ext cx="3945311" cy="12003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HeroicExtremeLeftFacing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PRACTISE </a:t>
            </a:r>
          </a:p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DOWN STRUMS</a:t>
            </a:r>
            <a:endParaRPr lang="en-GB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770" y="5796138"/>
            <a:ext cx="5538696" cy="13234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HeroicExtremeLeftFacing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Use </a:t>
            </a:r>
            <a:r>
              <a:rPr lang="en-GB" sz="4000" b="1" u="sng" dirty="0" smtClean="0">
                <a:solidFill>
                  <a:srgbClr val="7030A0"/>
                </a:solidFill>
                <a:latin typeface="Comic Sans MS" pitchFamily="66" charset="0"/>
              </a:rPr>
              <a:t>NAIL</a:t>
            </a:r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 of pointing</a:t>
            </a:r>
          </a:p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finger</a:t>
            </a:r>
            <a:endParaRPr lang="en-GB" sz="2800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219" y="2195738"/>
            <a:ext cx="6667210" cy="132343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00B050"/>
                </a:solidFill>
                <a:latin typeface="Comic Sans MS" pitchFamily="66" charset="0"/>
              </a:rPr>
              <a:t>Point to your nose with</a:t>
            </a:r>
          </a:p>
          <a:p>
            <a:r>
              <a:rPr lang="en-GB" sz="4000" b="1" dirty="0">
                <a:solidFill>
                  <a:srgbClr val="00B050"/>
                </a:solidFill>
                <a:latin typeface="Comic Sans MS" pitchFamily="66" charset="0"/>
              </a:rPr>
              <a:t>y</a:t>
            </a:r>
            <a:r>
              <a:rPr lang="en-GB" sz="4000" b="1" dirty="0" smtClean="0">
                <a:solidFill>
                  <a:srgbClr val="00B050"/>
                </a:solidFill>
                <a:latin typeface="Comic Sans MS" pitchFamily="66" charset="0"/>
              </a:rPr>
              <a:t>our RIGHT HAND finger</a:t>
            </a:r>
            <a:endParaRPr lang="en-GB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988" y="4139953"/>
            <a:ext cx="6546023" cy="120032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Comic Sans MS" pitchFamily="66" charset="0"/>
              </a:rPr>
              <a:t>Brush nail of pointing finger</a:t>
            </a:r>
          </a:p>
          <a:p>
            <a:pPr algn="ctr"/>
            <a:r>
              <a:rPr lang="en-GB" sz="3600" b="1" dirty="0">
                <a:solidFill>
                  <a:srgbClr val="0070C0"/>
                </a:solidFill>
                <a:latin typeface="Comic Sans MS" pitchFamily="66" charset="0"/>
              </a:rPr>
              <a:t>d</a:t>
            </a:r>
            <a:r>
              <a:rPr lang="en-GB" sz="3600" b="1" dirty="0" smtClean="0">
                <a:solidFill>
                  <a:srgbClr val="0070C0"/>
                </a:solidFill>
                <a:latin typeface="Comic Sans MS" pitchFamily="66" charset="0"/>
              </a:rPr>
              <a:t>own across the strings</a:t>
            </a:r>
            <a:endParaRPr lang="en-GB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Picture 6" descr="http://www.dawsons.co.uk/blog/wp-content/uploads/2012/12/0006837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693" y="7826488"/>
            <a:ext cx="1128194" cy="1099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02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ublic\Documents\FIFE UKE DOCS\FIFE UKE DOCS\hand numbe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53" y="3779913"/>
            <a:ext cx="4162747" cy="45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6752" y="683568"/>
            <a:ext cx="3960440" cy="23083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Arial Rounded MT Bold" pitchFamily="34" charset="0"/>
              </a:rPr>
              <a:t>Left hand finger numbers</a:t>
            </a:r>
          </a:p>
        </p:txBody>
      </p:sp>
    </p:spTree>
    <p:extLst>
      <p:ext uri="{BB962C8B-B14F-4D97-AF65-F5344CB8AC3E}">
        <p14:creationId xmlns:p14="http://schemas.microsoft.com/office/powerpoint/2010/main" val="118551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692" y="251520"/>
            <a:ext cx="6518708" cy="341632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A </a:t>
            </a:r>
            <a:r>
              <a:rPr lang="en-US" sz="5400" b="1" u="sng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Chord</a:t>
            </a:r>
            <a:r>
              <a:rPr lang="en-US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 is a </a:t>
            </a:r>
          </a:p>
          <a:p>
            <a:pPr algn="ctr"/>
            <a:r>
              <a:rPr lang="en-US" sz="5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g</a:t>
            </a:r>
            <a:r>
              <a:rPr lang="en-US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roup of notes</a:t>
            </a:r>
          </a:p>
          <a:p>
            <a:pPr algn="ctr"/>
            <a:r>
              <a:rPr lang="en-US" sz="5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p</a:t>
            </a:r>
            <a:r>
              <a:rPr lang="en-US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layed at the same </a:t>
            </a:r>
          </a:p>
          <a:p>
            <a:pPr algn="ctr"/>
            <a:r>
              <a:rPr lang="en-US" sz="5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t</a:t>
            </a:r>
            <a:r>
              <a:rPr lang="en-US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ime.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842" y="6156178"/>
            <a:ext cx="5650906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  <a:latin typeface="Comic Sans MS" pitchFamily="66" charset="0"/>
              </a:rPr>
              <a:t>We will be playing </a:t>
            </a:r>
          </a:p>
          <a:p>
            <a:pPr algn="ctr"/>
            <a:r>
              <a:rPr lang="en-GB" sz="4400" b="1" u="sng" dirty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GB" sz="4400" b="1" u="sng" dirty="0" smtClean="0">
                <a:solidFill>
                  <a:srgbClr val="FF0000"/>
                </a:solidFill>
                <a:latin typeface="Comic Sans MS" pitchFamily="66" charset="0"/>
              </a:rPr>
              <a:t>hords</a:t>
            </a:r>
            <a:r>
              <a:rPr lang="en-GB" sz="4400" b="1" dirty="0" smtClean="0">
                <a:solidFill>
                  <a:srgbClr val="FF0000"/>
                </a:solidFill>
                <a:latin typeface="Comic Sans MS" pitchFamily="66" charset="0"/>
              </a:rPr>
              <a:t> which have</a:t>
            </a:r>
          </a:p>
          <a:p>
            <a:pPr algn="ctr"/>
            <a:r>
              <a:rPr lang="en-GB" sz="4400" b="1" dirty="0" smtClean="0">
                <a:solidFill>
                  <a:srgbClr val="FF0000"/>
                </a:solidFill>
                <a:latin typeface="Comic Sans MS" pitchFamily="66" charset="0"/>
              </a:rPr>
              <a:t>4 notes, as ukuleles</a:t>
            </a:r>
          </a:p>
          <a:p>
            <a:pPr algn="ctr"/>
            <a:r>
              <a:rPr lang="en-GB" sz="4400" b="1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GB" sz="4400" b="1" dirty="0" smtClean="0">
                <a:solidFill>
                  <a:srgbClr val="FF0000"/>
                </a:solidFill>
                <a:latin typeface="Comic Sans MS" pitchFamily="66" charset="0"/>
              </a:rPr>
              <a:t>ave 4 strings.</a:t>
            </a:r>
          </a:p>
        </p:txBody>
      </p:sp>
      <p:pic>
        <p:nvPicPr>
          <p:cNvPr id="5" name="Picture 4" descr="http://www.dolphinmusic.co.uk/shop_image/product/46830-ashton-music-uke100-ukulele-red-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41" y="3775466"/>
            <a:ext cx="2664296" cy="230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75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822</Words>
  <Application>Microsoft Office PowerPoint</Application>
  <PresentationFormat>On-screen Show (4:3)</PresentationFormat>
  <Paragraphs>246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FergusonA</cp:lastModifiedBy>
  <cp:revision>156</cp:revision>
  <dcterms:created xsi:type="dcterms:W3CDTF">2013-03-27T19:56:29Z</dcterms:created>
  <dcterms:modified xsi:type="dcterms:W3CDTF">2014-09-03T11:47:49Z</dcterms:modified>
</cp:coreProperties>
</file>