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2" r:id="rId2"/>
  </p:sldMasterIdLst>
  <p:sldIdLst>
    <p:sldId id="256" r:id="rId3"/>
    <p:sldId id="294" r:id="rId4"/>
    <p:sldId id="295" r:id="rId5"/>
    <p:sldId id="296" r:id="rId6"/>
    <p:sldId id="301" r:id="rId7"/>
    <p:sldId id="302" r:id="rId8"/>
    <p:sldId id="264" r:id="rId9"/>
    <p:sldId id="280" r:id="rId10"/>
    <p:sldId id="281" r:id="rId11"/>
    <p:sldId id="274" r:id="rId12"/>
    <p:sldId id="273" r:id="rId13"/>
    <p:sldId id="308" r:id="rId14"/>
    <p:sldId id="309" r:id="rId15"/>
    <p:sldId id="310" r:id="rId16"/>
    <p:sldId id="311" r:id="rId17"/>
    <p:sldId id="312" r:id="rId18"/>
    <p:sldId id="313" r:id="rId19"/>
    <p:sldId id="314" r:id="rId20"/>
    <p:sldId id="289" r:id="rId21"/>
    <p:sldId id="288" r:id="rId22"/>
    <p:sldId id="290" r:id="rId23"/>
    <p:sldId id="267" r:id="rId24"/>
    <p:sldId id="268" r:id="rId25"/>
    <p:sldId id="269" r:id="rId26"/>
    <p:sldId id="270" r:id="rId27"/>
    <p:sldId id="271" r:id="rId28"/>
    <p:sldId id="275" r:id="rId29"/>
    <p:sldId id="279" r:id="rId30"/>
    <p:sldId id="277" r:id="rId31"/>
    <p:sldId id="287" r:id="rId32"/>
    <p:sldId id="299" r:id="rId33"/>
    <p:sldId id="304" r:id="rId34"/>
    <p:sldId id="305" r:id="rId35"/>
    <p:sldId id="307" r:id="rId36"/>
    <p:sldId id="306"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FF00"/>
    <a:srgbClr val="FF33CC"/>
    <a:srgbClr val="FF6600"/>
    <a:srgbClr val="99FF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51" autoAdjust="0"/>
  </p:normalViewPr>
  <p:slideViewPr>
    <p:cSldViewPr>
      <p:cViewPr>
        <p:scale>
          <a:sx n="75" d="100"/>
          <a:sy n="75" d="100"/>
        </p:scale>
        <p:origin x="-1014" y="-678"/>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415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CF46975-B9C2-4E54-9802-399C8DC65E37}" type="datetimeFigureOut">
              <a:rPr lang="en-GB"/>
              <a:pPr>
                <a:defRPr/>
              </a:pPr>
              <a:t>22/09/2014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ED4E751-9B87-4514-B147-4BAFCB6EB71B}" type="slidenum">
              <a:rPr lang="en-GB"/>
              <a:pPr>
                <a:defRPr/>
              </a:pPr>
              <a:t>‹#›</a:t>
            </a:fld>
            <a:endParaRPr lang="en-GB"/>
          </a:p>
        </p:txBody>
      </p:sp>
    </p:spTree>
    <p:extLst>
      <p:ext uri="{BB962C8B-B14F-4D97-AF65-F5344CB8AC3E}">
        <p14:creationId xmlns:p14="http://schemas.microsoft.com/office/powerpoint/2010/main" val="957172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56AAA0B-B7EE-40D3-AA0C-FC029D35C83F}" type="datetimeFigureOut">
              <a:rPr lang="en-GB"/>
              <a:pPr>
                <a:defRPr/>
              </a:pPr>
              <a:t>22/09/2014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C358235-70DC-422F-9AA2-8A69132DF815}" type="slidenum">
              <a:rPr lang="en-GB"/>
              <a:pPr>
                <a:defRPr/>
              </a:pPr>
              <a:t>‹#›</a:t>
            </a:fld>
            <a:endParaRPr lang="en-GB"/>
          </a:p>
        </p:txBody>
      </p:sp>
    </p:spTree>
    <p:extLst>
      <p:ext uri="{BB962C8B-B14F-4D97-AF65-F5344CB8AC3E}">
        <p14:creationId xmlns:p14="http://schemas.microsoft.com/office/powerpoint/2010/main" val="417745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0" y="2925763"/>
            <a:ext cx="9144000" cy="15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14600" y="2362200"/>
            <a:ext cx="4114800" cy="1127125"/>
          </a:xfrm>
          <a:prstGeom prst="rect">
            <a:avLst/>
          </a:prstGeom>
          <a:solidFill>
            <a:schemeClr val="tx1"/>
          </a:solidFill>
          <a:ln w="76200" cmpd="thinThick">
            <a:solidFill>
              <a:schemeClr val="tx1"/>
            </a:solidFill>
            <a:miter lim="800000"/>
          </a:ln>
        </p:spPr>
        <p:txBody>
          <a:bodyPr anchor="ctr">
            <a:normAutofit/>
          </a:bodyPr>
          <a:lstStyle/>
          <a:p>
            <a:pPr algn="ctr">
              <a:spcBef>
                <a:spcPts val="400"/>
              </a:spcBef>
              <a:defRPr/>
            </a:pPr>
            <a:endParaRPr lang="en-US" b="1" cap="all">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7" name="Date Placeholder 10"/>
          <p:cNvSpPr>
            <a:spLocks noGrp="1"/>
          </p:cNvSpPr>
          <p:nvPr>
            <p:ph type="dt" sz="half" idx="10"/>
          </p:nvPr>
        </p:nvSpPr>
        <p:spPr bwMode="black"/>
        <p:txBody>
          <a:bodyPr/>
          <a:lstStyle>
            <a:lvl1pPr>
              <a:defRPr/>
            </a:lvl1pPr>
          </a:lstStyle>
          <a:p>
            <a:pPr>
              <a:defRPr/>
            </a:pPr>
            <a:fld id="{F27207FF-8FC6-4884-A3F4-22DBE243F8B3}" type="datetimeFigureOut">
              <a:rPr lang="en-GB"/>
              <a:pPr>
                <a:defRPr/>
              </a:pPr>
              <a:t>22/09/2014</a:t>
            </a:fld>
            <a:endParaRPr lang="en-GB"/>
          </a:p>
        </p:txBody>
      </p:sp>
      <p:sp>
        <p:nvSpPr>
          <p:cNvPr id="8" name="Slide Number Placeholder 16"/>
          <p:cNvSpPr>
            <a:spLocks noGrp="1"/>
          </p:cNvSpPr>
          <p:nvPr>
            <p:ph type="sldNum" sz="quarter" idx="11"/>
          </p:nvPr>
        </p:nvSpPr>
        <p:spPr/>
        <p:txBody>
          <a:bodyPr/>
          <a:lstStyle>
            <a:lvl1pPr>
              <a:defRPr/>
            </a:lvl1pPr>
          </a:lstStyle>
          <a:p>
            <a:pPr>
              <a:defRPr/>
            </a:pPr>
            <a:fld id="{4BEE4E53-952A-4B67-8D89-B06F6CFFC511}" type="slidenum">
              <a:rPr lang="en-GB"/>
              <a:pPr>
                <a:defRPr/>
              </a:pPr>
              <a:t>‹#›</a:t>
            </a:fld>
            <a:endParaRPr lang="en-GB"/>
          </a:p>
        </p:txBody>
      </p:sp>
      <p:sp>
        <p:nvSpPr>
          <p:cNvPr id="9" name="Footer Placeholder 18"/>
          <p:cNvSpPr>
            <a:spLocks noGrp="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59130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4"/>
          </p:nvPr>
        </p:nvSpPr>
        <p:spPr/>
        <p:txBody>
          <a:bodyPr/>
          <a:lstStyle>
            <a:lvl1pPr>
              <a:defRPr/>
            </a:lvl1pPr>
          </a:lstStyle>
          <a:p>
            <a:pPr>
              <a:defRPr/>
            </a:pPr>
            <a:fld id="{136E75C3-D41F-4B92-AD7E-6CAB03DC8D9C}" type="datetimeFigureOut">
              <a:rPr lang="en-GB"/>
              <a:pPr>
                <a:defRPr/>
              </a:pPr>
              <a:t>22/09/2014</a:t>
            </a:fld>
            <a:endParaRPr lang="en-GB"/>
          </a:p>
        </p:txBody>
      </p:sp>
      <p:sp>
        <p:nvSpPr>
          <p:cNvPr id="5" name="Footer Placeholder 4"/>
          <p:cNvSpPr>
            <a:spLocks noGrp="1"/>
          </p:cNvSpPr>
          <p:nvPr>
            <p:ph type="ftr" sz="quarter" idx="15"/>
          </p:nvPr>
        </p:nvSpPr>
        <p:spPr/>
        <p:txBody>
          <a:bodyPr/>
          <a:lstStyle>
            <a:lvl1pPr>
              <a:defRPr/>
            </a:lvl1pPr>
          </a:lstStyle>
          <a:p>
            <a:pPr>
              <a:defRPr/>
            </a:pPr>
            <a:endParaRPr lang="en-GB"/>
          </a:p>
        </p:txBody>
      </p:sp>
      <p:sp>
        <p:nvSpPr>
          <p:cNvPr id="6" name="Slide Number Placeholder 5"/>
          <p:cNvSpPr>
            <a:spLocks noGrp="1"/>
          </p:cNvSpPr>
          <p:nvPr>
            <p:ph type="sldNum" sz="quarter" idx="16"/>
          </p:nvPr>
        </p:nvSpPr>
        <p:spPr>
          <a:ln/>
        </p:spPr>
        <p:txBody>
          <a:bodyPr/>
          <a:lstStyle>
            <a:lvl1pPr>
              <a:defRPr/>
            </a:lvl1pPr>
          </a:lstStyle>
          <a:p>
            <a:pPr>
              <a:defRPr/>
            </a:pPr>
            <a:fld id="{FF644251-AE93-43C7-883A-C23FA31E098C}" type="slidenum">
              <a:rPr lang="en-GB"/>
              <a:pPr>
                <a:defRPr/>
              </a:pPr>
              <a:t>‹#›</a:t>
            </a:fld>
            <a:endParaRPr lang="en-GB"/>
          </a:p>
        </p:txBody>
      </p:sp>
    </p:spTree>
    <p:extLst>
      <p:ext uri="{BB962C8B-B14F-4D97-AF65-F5344CB8AC3E}">
        <p14:creationId xmlns:p14="http://schemas.microsoft.com/office/powerpoint/2010/main" val="692299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922713"/>
            <a:ext cx="9144000" cy="293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0" y="3921125"/>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14600" y="3368675"/>
            <a:ext cx="4114800" cy="1127125"/>
          </a:xfrm>
          <a:prstGeom prst="rect">
            <a:avLst/>
          </a:prstGeom>
          <a:solidFill>
            <a:schemeClr val="tx1"/>
          </a:solidFill>
          <a:ln w="76200" cmpd="thinThick">
            <a:solidFill>
              <a:schemeClr val="tx1"/>
            </a:solidFill>
            <a:miter lim="800000"/>
          </a:ln>
        </p:spPr>
        <p:txBody>
          <a:bodyPr anchor="ctr">
            <a:normAutofit/>
          </a:bodyPr>
          <a:lstStyle/>
          <a:p>
            <a:pPr algn="ctr">
              <a:spcBef>
                <a:spcPts val="400"/>
              </a:spcBef>
              <a:defRPr/>
            </a:pPr>
            <a:endParaRPr lang="en-US" b="1" cap="all">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bIns="0" anchor="b"/>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12"/>
          <p:cNvSpPr>
            <a:spLocks noGrp="1"/>
          </p:cNvSpPr>
          <p:nvPr>
            <p:ph type="dt" sz="half" idx="10"/>
          </p:nvPr>
        </p:nvSpPr>
        <p:spPr/>
        <p:txBody>
          <a:bodyPr/>
          <a:lstStyle>
            <a:lvl1pPr>
              <a:defRPr/>
            </a:lvl1pPr>
          </a:lstStyle>
          <a:p>
            <a:pPr>
              <a:defRPr/>
            </a:pPr>
            <a:fld id="{52EDBB64-5388-48EB-894A-649AD69BC087}" type="datetimeFigureOut">
              <a:rPr lang="en-GB"/>
              <a:pPr>
                <a:defRPr/>
              </a:pPr>
              <a:t>22/09/2014</a:t>
            </a:fld>
            <a:endParaRPr lang="en-GB"/>
          </a:p>
        </p:txBody>
      </p:sp>
      <p:sp>
        <p:nvSpPr>
          <p:cNvPr id="8" name="Slide Number Placeholder 13"/>
          <p:cNvSpPr>
            <a:spLocks noGrp="1"/>
          </p:cNvSpPr>
          <p:nvPr>
            <p:ph type="sldNum" sz="quarter" idx="11"/>
          </p:nvPr>
        </p:nvSpPr>
        <p:spPr/>
        <p:txBody>
          <a:bodyPr/>
          <a:lstStyle>
            <a:lvl1pPr>
              <a:defRPr/>
            </a:lvl1pPr>
          </a:lstStyle>
          <a:p>
            <a:pPr>
              <a:defRPr/>
            </a:pPr>
            <a:fld id="{7AC57A6A-2D37-4D14-ABBC-F7B5C3D3EE52}" type="slidenum">
              <a:rPr lang="en-GB"/>
              <a:pPr>
                <a:defRPr/>
              </a:pPr>
              <a:t>‹#›</a:t>
            </a:fld>
            <a:endParaRPr lang="en-GB"/>
          </a:p>
        </p:txBody>
      </p:sp>
      <p:sp>
        <p:nvSpPr>
          <p:cNvPr id="11" name="Footer Placeholder 14"/>
          <p:cNvSpPr>
            <a:spLocks noGrp="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125840315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5"/>
          </p:nvPr>
        </p:nvSpPr>
        <p:spPr/>
        <p:txBody>
          <a:bodyPr/>
          <a:lstStyle>
            <a:lvl1pPr>
              <a:defRPr/>
            </a:lvl1pPr>
          </a:lstStyle>
          <a:p>
            <a:pPr>
              <a:defRPr/>
            </a:pPr>
            <a:fld id="{3E566603-1350-4F2A-AEDB-CBCE88B14147}" type="datetimeFigureOut">
              <a:rPr lang="en-GB"/>
              <a:pPr>
                <a:defRPr/>
              </a:pPr>
              <a:t>22/09/2014</a:t>
            </a:fld>
            <a:endParaRPr lang="en-GB"/>
          </a:p>
        </p:txBody>
      </p:sp>
      <p:sp>
        <p:nvSpPr>
          <p:cNvPr id="6" name="Footer Placeholder 4"/>
          <p:cNvSpPr>
            <a:spLocks noGrp="1"/>
          </p:cNvSpPr>
          <p:nvPr>
            <p:ph type="ftr" sz="quarter" idx="16"/>
          </p:nvPr>
        </p:nvSpPr>
        <p:spPr/>
        <p:txBody>
          <a:bodyPr/>
          <a:lstStyle>
            <a:lvl1pPr>
              <a:defRPr/>
            </a:lvl1pPr>
          </a:lstStyle>
          <a:p>
            <a:pPr>
              <a:defRPr/>
            </a:pPr>
            <a:endParaRPr lang="en-GB"/>
          </a:p>
        </p:txBody>
      </p:sp>
      <p:sp>
        <p:nvSpPr>
          <p:cNvPr id="7" name="Slide Number Placeholder 5"/>
          <p:cNvSpPr>
            <a:spLocks noGrp="1"/>
          </p:cNvSpPr>
          <p:nvPr>
            <p:ph type="sldNum" sz="quarter" idx="17"/>
          </p:nvPr>
        </p:nvSpPr>
        <p:spPr>
          <a:ln/>
        </p:spPr>
        <p:txBody>
          <a:bodyPr/>
          <a:lstStyle>
            <a:lvl1pPr>
              <a:defRPr/>
            </a:lvl1pPr>
          </a:lstStyle>
          <a:p>
            <a:pPr>
              <a:defRPr/>
            </a:pPr>
            <a:fld id="{874EF50E-A637-475B-BB79-994FEEBE827C}" type="slidenum">
              <a:rPr lang="en-GB"/>
              <a:pPr>
                <a:defRPr/>
              </a:pPr>
              <a:t>‹#›</a:t>
            </a:fld>
            <a:endParaRPr lang="en-GB"/>
          </a:p>
        </p:txBody>
      </p:sp>
    </p:spTree>
    <p:extLst>
      <p:ext uri="{BB962C8B-B14F-4D97-AF65-F5344CB8AC3E}">
        <p14:creationId xmlns:p14="http://schemas.microsoft.com/office/powerpoint/2010/main" val="1495450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Title 17"/>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6"/>
          </p:nvPr>
        </p:nvSpPr>
        <p:spPr/>
        <p:txBody>
          <a:bodyPr/>
          <a:lstStyle>
            <a:lvl1pPr>
              <a:defRPr/>
            </a:lvl1pPr>
          </a:lstStyle>
          <a:p>
            <a:pPr>
              <a:defRPr/>
            </a:pPr>
            <a:fld id="{640821A8-4845-4EBD-8670-1C6CC3FE07C2}" type="datetimeFigureOut">
              <a:rPr lang="en-GB"/>
              <a:pPr>
                <a:defRPr/>
              </a:pPr>
              <a:t>22/09/2014</a:t>
            </a:fld>
            <a:endParaRPr lang="en-GB"/>
          </a:p>
        </p:txBody>
      </p:sp>
      <p:sp>
        <p:nvSpPr>
          <p:cNvPr id="8" name="Footer Placeholder 4"/>
          <p:cNvSpPr>
            <a:spLocks noGrp="1"/>
          </p:cNvSpPr>
          <p:nvPr>
            <p:ph type="ftr" sz="quarter" idx="17"/>
          </p:nvPr>
        </p:nvSpPr>
        <p:spPr/>
        <p:txBody>
          <a:bodyPr/>
          <a:lstStyle>
            <a:lvl1pPr>
              <a:defRPr/>
            </a:lvl1pPr>
          </a:lstStyle>
          <a:p>
            <a:pPr>
              <a:defRPr/>
            </a:pPr>
            <a:endParaRPr lang="en-GB"/>
          </a:p>
        </p:txBody>
      </p:sp>
      <p:sp>
        <p:nvSpPr>
          <p:cNvPr id="9" name="Slide Number Placeholder 5"/>
          <p:cNvSpPr>
            <a:spLocks noGrp="1"/>
          </p:cNvSpPr>
          <p:nvPr>
            <p:ph type="sldNum" sz="quarter" idx="18"/>
          </p:nvPr>
        </p:nvSpPr>
        <p:spPr>
          <a:ln/>
        </p:spPr>
        <p:txBody>
          <a:bodyPr/>
          <a:lstStyle>
            <a:lvl1pPr>
              <a:defRPr/>
            </a:lvl1pPr>
          </a:lstStyle>
          <a:p>
            <a:pPr>
              <a:defRPr/>
            </a:pPr>
            <a:fld id="{4FAB4FC1-31F1-4BE1-9D74-24C81828C21D}" type="slidenum">
              <a:rPr lang="en-GB"/>
              <a:pPr>
                <a:defRPr/>
              </a:pPr>
              <a:t>‹#›</a:t>
            </a:fld>
            <a:endParaRPr lang="en-GB"/>
          </a:p>
        </p:txBody>
      </p:sp>
    </p:spTree>
    <p:extLst>
      <p:ext uri="{BB962C8B-B14F-4D97-AF65-F5344CB8AC3E}">
        <p14:creationId xmlns:p14="http://schemas.microsoft.com/office/powerpoint/2010/main" val="274206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7FEF2A-4B82-4A7E-ABD4-CD99EE425E6B}" type="datetimeFigureOut">
              <a:rPr lang="en-GB"/>
              <a:pPr>
                <a:defRPr/>
              </a:pPr>
              <a:t>22/09/2014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a:ln/>
        </p:spPr>
        <p:txBody>
          <a:bodyPr/>
          <a:lstStyle>
            <a:lvl1pPr>
              <a:defRPr/>
            </a:lvl1pPr>
          </a:lstStyle>
          <a:p>
            <a:pPr>
              <a:defRPr/>
            </a:pPr>
            <a:fld id="{0BDA1BB9-E88C-4C9C-A3A5-11A6E1DDA5A4}" type="slidenum">
              <a:rPr lang="en-GB"/>
              <a:pPr>
                <a:defRPr/>
              </a:pPr>
              <a:t>‹#›</a:t>
            </a:fld>
            <a:endParaRPr lang="en-GB"/>
          </a:p>
        </p:txBody>
      </p:sp>
    </p:spTree>
    <p:extLst>
      <p:ext uri="{BB962C8B-B14F-4D97-AF65-F5344CB8AC3E}">
        <p14:creationId xmlns:p14="http://schemas.microsoft.com/office/powerpoint/2010/main" val="3411377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lvl1pPr>
          </a:lstStyle>
          <a:p>
            <a:pPr>
              <a:defRPr/>
            </a:pPr>
            <a:fld id="{F32D9486-5C59-4777-BEA8-E02058BBD1B4}" type="datetimeFigureOut">
              <a:rPr lang="en-GB"/>
              <a:pPr>
                <a:defRPr/>
              </a:pPr>
              <a:t>22/09/2014</a:t>
            </a:fld>
            <a:endParaRPr lang="en-GB"/>
          </a:p>
        </p:txBody>
      </p:sp>
      <p:sp>
        <p:nvSpPr>
          <p:cNvPr id="3" name="Slide Number Placeholder 7"/>
          <p:cNvSpPr>
            <a:spLocks noGrp="1"/>
          </p:cNvSpPr>
          <p:nvPr>
            <p:ph type="sldNum" sz="quarter" idx="11"/>
          </p:nvPr>
        </p:nvSpPr>
        <p:spPr/>
        <p:txBody>
          <a:bodyPr/>
          <a:lstStyle>
            <a:lvl1pPr>
              <a:defRPr/>
            </a:lvl1pPr>
          </a:lstStyle>
          <a:p>
            <a:pPr>
              <a:defRPr/>
            </a:pPr>
            <a:fld id="{F0259AB7-64BA-43F7-B492-81F31AAA9A2A}" type="slidenum">
              <a:rPr lang="en-GB"/>
              <a:pPr>
                <a:defRPr/>
              </a:pPr>
              <a:t>‹#›</a:t>
            </a:fld>
            <a:endParaRPr lang="en-GB"/>
          </a:p>
        </p:txBody>
      </p:sp>
      <p:sp>
        <p:nvSpPr>
          <p:cNvPr id="4" name="Footer Placeholder 8"/>
          <p:cNvSpPr>
            <a:spLocks noGrp="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2336938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tIns="0" anchor="ct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5"/>
          </p:nvPr>
        </p:nvSpPr>
        <p:spPr/>
        <p:txBody>
          <a:bodyPr/>
          <a:lstStyle>
            <a:lvl1pPr>
              <a:defRPr/>
            </a:lvl1pPr>
          </a:lstStyle>
          <a:p>
            <a:pPr>
              <a:defRPr/>
            </a:pPr>
            <a:fld id="{BC7DF837-8627-490B-AFDF-D7C1EB001C52}" type="datetimeFigureOut">
              <a:rPr lang="en-GB"/>
              <a:pPr>
                <a:defRPr/>
              </a:pPr>
              <a:t>22/09/2014</a:t>
            </a:fld>
            <a:endParaRPr lang="en-GB"/>
          </a:p>
        </p:txBody>
      </p:sp>
      <p:sp>
        <p:nvSpPr>
          <p:cNvPr id="6" name="Footer Placeholder 4"/>
          <p:cNvSpPr>
            <a:spLocks noGrp="1"/>
          </p:cNvSpPr>
          <p:nvPr>
            <p:ph type="ftr" sz="quarter" idx="16"/>
          </p:nvPr>
        </p:nvSpPr>
        <p:spPr/>
        <p:txBody>
          <a:bodyPr/>
          <a:lstStyle>
            <a:lvl1pPr>
              <a:defRPr/>
            </a:lvl1pPr>
          </a:lstStyle>
          <a:p>
            <a:pPr>
              <a:defRPr/>
            </a:pPr>
            <a:endParaRPr lang="en-GB"/>
          </a:p>
        </p:txBody>
      </p:sp>
      <p:sp>
        <p:nvSpPr>
          <p:cNvPr id="7" name="Slide Number Placeholder 5"/>
          <p:cNvSpPr>
            <a:spLocks noGrp="1"/>
          </p:cNvSpPr>
          <p:nvPr>
            <p:ph type="sldNum" sz="quarter" idx="17"/>
          </p:nvPr>
        </p:nvSpPr>
        <p:spPr>
          <a:ln/>
        </p:spPr>
        <p:txBody>
          <a:bodyPr/>
          <a:lstStyle>
            <a:lvl1pPr>
              <a:defRPr/>
            </a:lvl1pPr>
          </a:lstStyle>
          <a:p>
            <a:pPr>
              <a:defRPr/>
            </a:pPr>
            <a:fld id="{C6B761D0-ED20-4464-9EF9-B29D7DE76AED}" type="slidenum">
              <a:rPr lang="en-GB"/>
              <a:pPr>
                <a:defRPr/>
              </a:pPr>
              <a:t>‹#›</a:t>
            </a:fld>
            <a:endParaRPr lang="en-GB"/>
          </a:p>
        </p:txBody>
      </p:sp>
    </p:spTree>
    <p:extLst>
      <p:ext uri="{BB962C8B-B14F-4D97-AF65-F5344CB8AC3E}">
        <p14:creationId xmlns:p14="http://schemas.microsoft.com/office/powerpoint/2010/main" val="359238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8EF84A0-C89E-4182-924E-FD3E919F71A0}" type="datetimeFigureOut">
              <a:rPr lang="en-GB"/>
              <a:pPr>
                <a:defRPr/>
              </a:pPr>
              <a:t>22/09/2014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2411B69-08BF-48F4-81B2-2A6939E661BC}" type="slidenum">
              <a:rPr lang="en-GB"/>
              <a:pPr>
                <a:defRPr/>
              </a:pPr>
              <a:t>‹#›</a:t>
            </a:fld>
            <a:endParaRPr lang="en-GB"/>
          </a:p>
        </p:txBody>
      </p:sp>
    </p:spTree>
    <p:extLst>
      <p:ext uri="{BB962C8B-B14F-4D97-AF65-F5344CB8AC3E}">
        <p14:creationId xmlns:p14="http://schemas.microsoft.com/office/powerpoint/2010/main" val="1332251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anchor="ctr" anchorCtr="0"/>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5" name="Text Placeholder 24"/>
          <p:cNvSpPr>
            <a:spLocks noGrp="1"/>
          </p:cNvSpPr>
          <p:nvPr>
            <p:ph type="body" sz="quarter" idx="13"/>
          </p:nvPr>
        </p:nvSpPr>
        <p:spPr>
          <a:xfrm>
            <a:off x="1737360" y="5516880"/>
            <a:ext cx="5669280" cy="548640"/>
          </a:xfrm>
        </p:spPr>
        <p:txBody>
          <a:bodyPr tIns="0" bIns="0" anchor="ctr" anchorCtr="0"/>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5" name="Date Placeholder 3"/>
          <p:cNvSpPr>
            <a:spLocks noGrp="1"/>
          </p:cNvSpPr>
          <p:nvPr>
            <p:ph type="dt" sz="half" idx="14"/>
          </p:nvPr>
        </p:nvSpPr>
        <p:spPr/>
        <p:txBody>
          <a:bodyPr/>
          <a:lstStyle>
            <a:lvl1pPr>
              <a:defRPr/>
            </a:lvl1pPr>
          </a:lstStyle>
          <a:p>
            <a:pPr>
              <a:defRPr/>
            </a:pPr>
            <a:fld id="{CAC38283-68C9-49BE-B0E2-3B43CA804342}" type="datetimeFigureOut">
              <a:rPr lang="en-GB"/>
              <a:pPr>
                <a:defRPr/>
              </a:pPr>
              <a:t>22/09/2014</a:t>
            </a:fld>
            <a:endParaRPr lang="en-GB"/>
          </a:p>
        </p:txBody>
      </p:sp>
      <p:sp>
        <p:nvSpPr>
          <p:cNvPr id="6" name="Footer Placeholder 4"/>
          <p:cNvSpPr>
            <a:spLocks noGrp="1"/>
          </p:cNvSpPr>
          <p:nvPr>
            <p:ph type="ftr" sz="quarter" idx="15"/>
          </p:nvPr>
        </p:nvSpPr>
        <p:spPr/>
        <p:txBody>
          <a:bodyPr/>
          <a:lstStyle>
            <a:lvl1pPr>
              <a:defRPr/>
            </a:lvl1pPr>
          </a:lstStyle>
          <a:p>
            <a:pPr>
              <a:defRPr/>
            </a:pPr>
            <a:endParaRPr lang="en-GB"/>
          </a:p>
        </p:txBody>
      </p:sp>
      <p:sp>
        <p:nvSpPr>
          <p:cNvPr id="7" name="Slide Number Placeholder 5"/>
          <p:cNvSpPr>
            <a:spLocks noGrp="1"/>
          </p:cNvSpPr>
          <p:nvPr>
            <p:ph type="sldNum" sz="quarter" idx="16"/>
          </p:nvPr>
        </p:nvSpPr>
        <p:spPr>
          <a:ln/>
        </p:spPr>
        <p:txBody>
          <a:bodyPr/>
          <a:lstStyle>
            <a:lvl1pPr>
              <a:defRPr/>
            </a:lvl1pPr>
          </a:lstStyle>
          <a:p>
            <a:pPr>
              <a:defRPr/>
            </a:pPr>
            <a:fld id="{C9015A57-AAC4-4C9B-B451-1F0FFFA67C9C}" type="slidenum">
              <a:rPr lang="en-GB"/>
              <a:pPr>
                <a:defRPr/>
              </a:pPr>
              <a:t>‹#›</a:t>
            </a:fld>
            <a:endParaRPr lang="en-GB"/>
          </a:p>
        </p:txBody>
      </p:sp>
    </p:spTree>
    <p:extLst>
      <p:ext uri="{BB962C8B-B14F-4D97-AF65-F5344CB8AC3E}">
        <p14:creationId xmlns:p14="http://schemas.microsoft.com/office/powerpoint/2010/main" val="2855126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2FF3CC5-E774-46A9-8144-6E3AF4AFFA00}" type="datetimeFigureOut">
              <a:rPr lang="en-GB"/>
              <a:pPr>
                <a:defRPr/>
              </a:pPr>
              <a:t>22/09/2014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a:ln/>
        </p:spPr>
        <p:txBody>
          <a:bodyPr/>
          <a:lstStyle>
            <a:lvl1pPr>
              <a:defRPr/>
            </a:lvl1pPr>
          </a:lstStyle>
          <a:p>
            <a:pPr>
              <a:defRPr/>
            </a:pPr>
            <a:fld id="{1A1A6739-61A0-4355-B331-37DCF46F614F}" type="slidenum">
              <a:rPr lang="en-GB"/>
              <a:pPr>
                <a:defRPr/>
              </a:pPr>
              <a:t>‹#›</a:t>
            </a:fld>
            <a:endParaRPr lang="en-GB"/>
          </a:p>
        </p:txBody>
      </p:sp>
    </p:spTree>
    <p:extLst>
      <p:ext uri="{BB962C8B-B14F-4D97-AF65-F5344CB8AC3E}">
        <p14:creationId xmlns:p14="http://schemas.microsoft.com/office/powerpoint/2010/main" val="877401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p:nvCxnSpPr>
        <p:spPr>
          <a:xfrm rot="5400000">
            <a:off x="4267201" y="3429000"/>
            <a:ext cx="6858000" cy="3175"/>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bwMode="hidden">
          <a:xfrm>
            <a:off x="0" y="0"/>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
        <p:nvSpPr>
          <p:cNvPr id="6" name="Date Placeholder 3"/>
          <p:cNvSpPr>
            <a:spLocks noGrp="1"/>
          </p:cNvSpPr>
          <p:nvPr>
            <p:ph type="dt" sz="half" idx="10"/>
          </p:nvPr>
        </p:nvSpPr>
        <p:spPr/>
        <p:txBody>
          <a:bodyPr/>
          <a:lstStyle>
            <a:lvl1pPr>
              <a:defRPr/>
            </a:lvl1pPr>
          </a:lstStyle>
          <a:p>
            <a:pPr>
              <a:defRPr/>
            </a:pPr>
            <a:fld id="{A0B6ACFA-60DC-4529-965F-163A2CED1B4F}" type="datetimeFigureOut">
              <a:rPr lang="en-GB"/>
              <a:pPr>
                <a:defRPr/>
              </a:pPr>
              <a:t>22/09/2014</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9895DE48-ACC5-4A09-931C-9F1905A91045}" type="slidenum">
              <a:rPr lang="en-GB"/>
              <a:pPr>
                <a:defRPr/>
              </a:pPr>
              <a:t>‹#›</a:t>
            </a:fld>
            <a:endParaRPr lang="en-GB"/>
          </a:p>
        </p:txBody>
      </p:sp>
    </p:spTree>
    <p:extLst>
      <p:ext uri="{BB962C8B-B14F-4D97-AF65-F5344CB8AC3E}">
        <p14:creationId xmlns:p14="http://schemas.microsoft.com/office/powerpoint/2010/main" val="221049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444B324-139C-4893-B89A-EF95EF7E7494}" type="datetimeFigureOut">
              <a:rPr lang="en-GB"/>
              <a:pPr>
                <a:defRPr/>
              </a:pPr>
              <a:t>22/09/2014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B2E3E38-2068-4CBE-AFB7-DBBFA91C48A6}" type="slidenum">
              <a:rPr lang="en-GB"/>
              <a:pPr>
                <a:defRPr/>
              </a:pPr>
              <a:t>‹#›</a:t>
            </a:fld>
            <a:endParaRPr lang="en-GB"/>
          </a:p>
        </p:txBody>
      </p:sp>
    </p:spTree>
    <p:extLst>
      <p:ext uri="{BB962C8B-B14F-4D97-AF65-F5344CB8AC3E}">
        <p14:creationId xmlns:p14="http://schemas.microsoft.com/office/powerpoint/2010/main" val="197137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DAC4120-7600-48BA-89FA-3F568D4ABB0F}" type="datetimeFigureOut">
              <a:rPr lang="en-GB"/>
              <a:pPr>
                <a:defRPr/>
              </a:pPr>
              <a:t>22/09/2014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3EA62E9-04F2-4E9F-BD66-674A5904AE76}" type="slidenum">
              <a:rPr lang="en-GB"/>
              <a:pPr>
                <a:defRPr/>
              </a:pPr>
              <a:t>‹#›</a:t>
            </a:fld>
            <a:endParaRPr lang="en-GB"/>
          </a:p>
        </p:txBody>
      </p:sp>
    </p:spTree>
    <p:extLst>
      <p:ext uri="{BB962C8B-B14F-4D97-AF65-F5344CB8AC3E}">
        <p14:creationId xmlns:p14="http://schemas.microsoft.com/office/powerpoint/2010/main" val="86301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3321C1AC-A435-406D-9A04-B9190AE11B85}" type="datetimeFigureOut">
              <a:rPr lang="en-GB"/>
              <a:pPr>
                <a:defRPr/>
              </a:pPr>
              <a:t>22/09/2014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9370903D-5D17-46EC-9D79-06F9BE4EB66D}" type="slidenum">
              <a:rPr lang="en-GB"/>
              <a:pPr>
                <a:defRPr/>
              </a:pPr>
              <a:t>‹#›</a:t>
            </a:fld>
            <a:endParaRPr lang="en-GB"/>
          </a:p>
        </p:txBody>
      </p:sp>
    </p:spTree>
    <p:extLst>
      <p:ext uri="{BB962C8B-B14F-4D97-AF65-F5344CB8AC3E}">
        <p14:creationId xmlns:p14="http://schemas.microsoft.com/office/powerpoint/2010/main" val="371795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E1886AF-B271-479E-8F9C-86EED7DD164B}" type="datetimeFigureOut">
              <a:rPr lang="en-GB"/>
              <a:pPr>
                <a:defRPr/>
              </a:pPr>
              <a:t>22/09/2014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DB49A8F9-54AD-4F3A-80F4-041CCAB161C4}" type="slidenum">
              <a:rPr lang="en-GB"/>
              <a:pPr>
                <a:defRPr/>
              </a:pPr>
              <a:t>‹#›</a:t>
            </a:fld>
            <a:endParaRPr lang="en-GB"/>
          </a:p>
        </p:txBody>
      </p:sp>
    </p:spTree>
    <p:extLst>
      <p:ext uri="{BB962C8B-B14F-4D97-AF65-F5344CB8AC3E}">
        <p14:creationId xmlns:p14="http://schemas.microsoft.com/office/powerpoint/2010/main" val="273958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E6F362-98F4-43F3-8C31-0FF86D2A7BE1}" type="datetimeFigureOut">
              <a:rPr lang="en-GB"/>
              <a:pPr>
                <a:defRPr/>
              </a:pPr>
              <a:t>22/09/2014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AB87743-809C-4F5D-A117-ECB9CFAE24FB}" type="slidenum">
              <a:rPr lang="en-GB"/>
              <a:pPr>
                <a:defRPr/>
              </a:pPr>
              <a:t>‹#›</a:t>
            </a:fld>
            <a:endParaRPr lang="en-GB"/>
          </a:p>
        </p:txBody>
      </p:sp>
    </p:spTree>
    <p:extLst>
      <p:ext uri="{BB962C8B-B14F-4D97-AF65-F5344CB8AC3E}">
        <p14:creationId xmlns:p14="http://schemas.microsoft.com/office/powerpoint/2010/main" val="7290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58E759-A294-40FC-9F7A-3185D4757162}" type="datetimeFigureOut">
              <a:rPr lang="en-GB"/>
              <a:pPr>
                <a:defRPr/>
              </a:pPr>
              <a:t>22/09/2014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FC33635-C370-42DE-8F1F-A827980A1730}" type="slidenum">
              <a:rPr lang="en-GB"/>
              <a:pPr>
                <a:defRPr/>
              </a:pPr>
              <a:t>‹#›</a:t>
            </a:fld>
            <a:endParaRPr lang="en-GB"/>
          </a:p>
        </p:txBody>
      </p:sp>
    </p:spTree>
    <p:extLst>
      <p:ext uri="{BB962C8B-B14F-4D97-AF65-F5344CB8AC3E}">
        <p14:creationId xmlns:p14="http://schemas.microsoft.com/office/powerpoint/2010/main" val="34799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E19A3C-D089-4CAA-9A40-6B4E321B3D55}" type="datetimeFigureOut">
              <a:rPr lang="en-GB"/>
              <a:pPr>
                <a:defRPr/>
              </a:pPr>
              <a:t>22/09/2014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04E4D03-9BD6-4AC9-9992-F1DE9CF0C253}" type="slidenum">
              <a:rPr lang="en-GB"/>
              <a:pPr>
                <a:defRPr/>
              </a:pPr>
              <a:t>‹#›</a:t>
            </a:fld>
            <a:endParaRPr lang="en-GB"/>
          </a:p>
        </p:txBody>
      </p:sp>
    </p:spTree>
    <p:extLst>
      <p:ext uri="{BB962C8B-B14F-4D97-AF65-F5344CB8AC3E}">
        <p14:creationId xmlns:p14="http://schemas.microsoft.com/office/powerpoint/2010/main" val="1442817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E9E293D-3025-4215-B9A4-218F5FF987A8}" type="datetimeFigureOut">
              <a:rPr lang="en-GB"/>
              <a:pPr>
                <a:defRPr/>
              </a:pPr>
              <a:t>22/09/2014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552558A-2077-45B9-B76C-2AB65A55BDBA}"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826"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0" y="1336675"/>
            <a:ext cx="9144000" cy="55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457200" y="2019300"/>
            <a:ext cx="8229600" cy="41179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050"/>
            <a:ext cx="3181350" cy="292100"/>
          </a:xfrm>
          <a:prstGeom prst="rect">
            <a:avLst/>
          </a:prstGeom>
        </p:spPr>
        <p:txBody>
          <a:bodyPr vert="horz" lIns="91440" tIns="45720" rIns="91440" bIns="45720" rtlCol="0" anchor="ctr">
            <a:noAutofit/>
          </a:bodyPr>
          <a:lstStyle>
            <a:lvl1pPr algn="ctr">
              <a:defRPr sz="1200" b="0" cap="all" spc="300" baseline="0" smtClean="0">
                <a:solidFill>
                  <a:schemeClr val="tx1"/>
                </a:solidFill>
              </a:defRPr>
            </a:lvl1pPr>
          </a:lstStyle>
          <a:p>
            <a:pPr>
              <a:defRPr/>
            </a:pPr>
            <a:fld id="{89FF4E42-A54E-4EE8-B0A9-85719FFC280F}" type="datetimeFigureOut">
              <a:rPr lang="en-GB"/>
              <a:pPr>
                <a:defRPr/>
              </a:pPr>
              <a:t>22/09/2014</a:t>
            </a:fld>
            <a:endParaRPr lang="en-GB"/>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pPr>
              <a:defRPr/>
            </a:pPr>
            <a:endParaRPr lang="en-GB"/>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smtClean="0">
                <a:solidFill>
                  <a:schemeClr val="tx1"/>
                </a:solidFill>
              </a:defRPr>
            </a:lvl1pPr>
          </a:lstStyle>
          <a:p>
            <a:pPr>
              <a:defRPr/>
            </a:pPr>
            <a:fld id="{646F192F-438B-428D-8CBF-A3AD0A92DC90}" type="slidenum">
              <a:rPr lang="en-GB"/>
              <a:pPr>
                <a:defRPr/>
              </a:pPr>
              <a:t>‹#›</a:t>
            </a:fld>
            <a:endParaRPr lang="en-GB"/>
          </a:p>
        </p:txBody>
      </p:sp>
      <p:cxnSp>
        <p:nvCxnSpPr>
          <p:cNvPr id="10" name="Straight Connector 9"/>
          <p:cNvCxnSpPr/>
          <p:nvPr/>
        </p:nvCxnSpPr>
        <p:spPr>
          <a:xfrm>
            <a:off x="0" y="1331913"/>
            <a:ext cx="9144000" cy="1587"/>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4725"/>
            <a:ext cx="4114800" cy="70167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827" r:id="rId1"/>
    <p:sldLayoutId id="2147483819" r:id="rId2"/>
    <p:sldLayoutId id="2147483828" r:id="rId3"/>
    <p:sldLayoutId id="2147483820" r:id="rId4"/>
    <p:sldLayoutId id="2147483821" r:id="rId5"/>
    <p:sldLayoutId id="2147483822" r:id="rId6"/>
    <p:sldLayoutId id="2147483829" r:id="rId7"/>
    <p:sldLayoutId id="2147483823" r:id="rId8"/>
    <p:sldLayoutId id="2147483824" r:id="rId9"/>
    <p:sldLayoutId id="2147483825" r:id="rId10"/>
    <p:sldLayoutId id="2147483830" r:id="rId11"/>
  </p:sldLayoutIdLst>
  <p:txStyles>
    <p:titleStyle>
      <a:lvl1pPr algn="ctr" rtl="0" fontAlgn="base">
        <a:spcBef>
          <a:spcPts val="400"/>
        </a:spcBef>
        <a:spcAft>
          <a:spcPct val="0"/>
        </a:spcAft>
        <a:defRPr b="1" kern="1200" cap="all">
          <a:solidFill>
            <a:srgbClr val="404040"/>
          </a:solidFill>
          <a:latin typeface="+mj-lt"/>
          <a:ea typeface="+mj-ea"/>
          <a:cs typeface="Tunga" pitchFamily="2"/>
        </a:defRPr>
      </a:lvl1pPr>
      <a:lvl2pPr algn="ctr" rtl="0" fontAlgn="base">
        <a:spcBef>
          <a:spcPts val="400"/>
        </a:spcBef>
        <a:spcAft>
          <a:spcPct val="0"/>
        </a:spcAft>
        <a:defRPr b="1">
          <a:solidFill>
            <a:srgbClr val="404040"/>
          </a:solidFill>
          <a:latin typeface="Garamond" pitchFamily="18" charset="0"/>
          <a:cs typeface="Tunga" pitchFamily="34" charset="0"/>
        </a:defRPr>
      </a:lvl2pPr>
      <a:lvl3pPr algn="ctr" rtl="0" fontAlgn="base">
        <a:spcBef>
          <a:spcPts val="400"/>
        </a:spcBef>
        <a:spcAft>
          <a:spcPct val="0"/>
        </a:spcAft>
        <a:defRPr b="1">
          <a:solidFill>
            <a:srgbClr val="404040"/>
          </a:solidFill>
          <a:latin typeface="Garamond" pitchFamily="18" charset="0"/>
          <a:cs typeface="Tunga" pitchFamily="34" charset="0"/>
        </a:defRPr>
      </a:lvl3pPr>
      <a:lvl4pPr algn="ctr" rtl="0" fontAlgn="base">
        <a:spcBef>
          <a:spcPts val="400"/>
        </a:spcBef>
        <a:spcAft>
          <a:spcPct val="0"/>
        </a:spcAft>
        <a:defRPr b="1">
          <a:solidFill>
            <a:srgbClr val="404040"/>
          </a:solidFill>
          <a:latin typeface="Garamond" pitchFamily="18" charset="0"/>
          <a:cs typeface="Tunga" pitchFamily="34" charset="0"/>
        </a:defRPr>
      </a:lvl4pPr>
      <a:lvl5pPr algn="ctr" rtl="0" fontAlgn="base">
        <a:spcBef>
          <a:spcPts val="400"/>
        </a:spcBef>
        <a:spcAft>
          <a:spcPct val="0"/>
        </a:spcAft>
        <a:defRPr b="1">
          <a:solidFill>
            <a:srgbClr val="404040"/>
          </a:solidFill>
          <a:latin typeface="Garamond" pitchFamily="18" charset="0"/>
          <a:cs typeface="Tunga" pitchFamily="34" charset="0"/>
        </a:defRPr>
      </a:lvl5pPr>
      <a:lvl6pPr marL="457200" algn="ctr" rtl="0" fontAlgn="base">
        <a:spcBef>
          <a:spcPts val="400"/>
        </a:spcBef>
        <a:spcAft>
          <a:spcPct val="0"/>
        </a:spcAft>
        <a:defRPr b="1">
          <a:solidFill>
            <a:srgbClr val="404040"/>
          </a:solidFill>
          <a:latin typeface="Garamond" pitchFamily="18" charset="0"/>
          <a:cs typeface="Tunga" pitchFamily="34" charset="0"/>
        </a:defRPr>
      </a:lvl6pPr>
      <a:lvl7pPr marL="914400" algn="ctr" rtl="0" fontAlgn="base">
        <a:spcBef>
          <a:spcPts val="400"/>
        </a:spcBef>
        <a:spcAft>
          <a:spcPct val="0"/>
        </a:spcAft>
        <a:defRPr b="1">
          <a:solidFill>
            <a:srgbClr val="404040"/>
          </a:solidFill>
          <a:latin typeface="Garamond" pitchFamily="18" charset="0"/>
          <a:cs typeface="Tunga" pitchFamily="34" charset="0"/>
        </a:defRPr>
      </a:lvl7pPr>
      <a:lvl8pPr marL="1371600" algn="ctr" rtl="0" fontAlgn="base">
        <a:spcBef>
          <a:spcPts val="400"/>
        </a:spcBef>
        <a:spcAft>
          <a:spcPct val="0"/>
        </a:spcAft>
        <a:defRPr b="1">
          <a:solidFill>
            <a:srgbClr val="404040"/>
          </a:solidFill>
          <a:latin typeface="Garamond" pitchFamily="18" charset="0"/>
          <a:cs typeface="Tunga" pitchFamily="34" charset="0"/>
        </a:defRPr>
      </a:lvl8pPr>
      <a:lvl9pPr marL="1828800" algn="ctr" rtl="0" fontAlgn="base">
        <a:spcBef>
          <a:spcPts val="400"/>
        </a:spcBef>
        <a:spcAft>
          <a:spcPct val="0"/>
        </a:spcAft>
        <a:defRPr b="1">
          <a:solidFill>
            <a:srgbClr val="404040"/>
          </a:solidFill>
          <a:latin typeface="Garamond" pitchFamily="18" charset="0"/>
          <a:cs typeface="Tunga" pitchFamily="34" charset="0"/>
        </a:defRPr>
      </a:lvl9pPr>
    </p:titleStyle>
    <p:bodyStyle>
      <a:lvl1pPr algn="ctr" rtl="0" fontAlgn="base">
        <a:spcBef>
          <a:spcPts val="600"/>
        </a:spcBef>
        <a:spcAft>
          <a:spcPct val="0"/>
        </a:spcAft>
        <a:buClr>
          <a:schemeClr val="accent1"/>
        </a:buClr>
        <a:defRPr sz="2000" kern="1200" spc="30">
          <a:solidFill>
            <a:schemeClr val="tx1"/>
          </a:solidFill>
          <a:latin typeface="+mn-lt"/>
          <a:ea typeface="+mn-ea"/>
          <a:cs typeface="Tahoma" pitchFamily="34" charset="0"/>
        </a:defRPr>
      </a:lvl1pPr>
      <a:lvl2pPr algn="ctr" rtl="0" fontAlgn="base">
        <a:spcBef>
          <a:spcPts val="1200"/>
        </a:spcBef>
        <a:spcAft>
          <a:spcPct val="0"/>
        </a:spcAft>
        <a:buClr>
          <a:schemeClr val="accent1"/>
        </a:buClr>
        <a:defRPr kern="1200">
          <a:solidFill>
            <a:schemeClr val="tx2"/>
          </a:solidFill>
          <a:latin typeface="+mn-lt"/>
          <a:ea typeface="+mn-ea"/>
          <a:cs typeface="Tahoma" pitchFamily="34" charset="0"/>
        </a:defRPr>
      </a:lvl2pPr>
      <a:lvl3pPr algn="ctr" rtl="0" fontAlgn="base">
        <a:spcBef>
          <a:spcPts val="1200"/>
        </a:spcBef>
        <a:spcAft>
          <a:spcPct val="0"/>
        </a:spcAft>
        <a:buClr>
          <a:schemeClr val="accent1"/>
        </a:buClr>
        <a:defRPr sz="1600" kern="1200">
          <a:solidFill>
            <a:schemeClr val="tx1"/>
          </a:solidFill>
          <a:latin typeface="+mn-lt"/>
          <a:ea typeface="+mn-ea"/>
          <a:cs typeface="Tahoma" pitchFamily="34" charset="0"/>
        </a:defRPr>
      </a:lvl3pPr>
      <a:lvl4pPr algn="ctr" rtl="0" fontAlgn="base">
        <a:spcBef>
          <a:spcPts val="1200"/>
        </a:spcBef>
        <a:spcAft>
          <a:spcPct val="0"/>
        </a:spcAft>
        <a:buClr>
          <a:schemeClr val="accent1"/>
        </a:buClr>
        <a:defRPr sz="1400" kern="1200">
          <a:solidFill>
            <a:schemeClr val="tx2"/>
          </a:solidFill>
          <a:latin typeface="+mn-lt"/>
          <a:ea typeface="+mn-ea"/>
          <a:cs typeface="Tahoma" pitchFamily="34" charset="0"/>
        </a:defRPr>
      </a:lvl4pPr>
      <a:lvl5pPr algn="ctr" rtl="0" fontAlgn="base">
        <a:spcBef>
          <a:spcPts val="1200"/>
        </a:spcBef>
        <a:spcAft>
          <a:spcPct val="0"/>
        </a:spcAft>
        <a:buClr>
          <a:schemeClr val="accent1"/>
        </a:buClr>
        <a:defRPr sz="1400" kern="120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27.xml"/><Relationship Id="rId4" Type="http://schemas.openxmlformats.org/officeDocument/2006/relationships/slide" Target="slide12.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hyperlink" Target="http://upload.wikimedia.org/wikipedia/commons/f/fc/Beethoven_house.jpg" TargetMode="External"/><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3.jpeg"/><Relationship Id="rId2" Type="http://schemas.openxmlformats.org/officeDocument/2006/relationships/audio" Target="file:///G:\NQ%20CFE%20MUSIC%202012-13\CFE%20NAT%205%20MUSIC\UNDERSTANDING%20MUSIC\WESTERN%20CLASSICAL%20MUSIC%20NAT%204%20and%205\CLASSICAL%20PERIOD\symph5.mp3" TargetMode="External"/><Relationship Id="rId1" Type="http://schemas.microsoft.com/office/2007/relationships/media" Target="file:///G:\NQ%20CFE%20MUSIC%202012-13\CFE%20NAT%205%20MUSIC\UNDERSTANDING%20MUSIC\WESTERN%20CLASSICAL%20MUSIC%20NAT%204%20and%205\CLASSICAL%20PERIOD\symph5.mp3" TargetMode="Externa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Yomi0-WL5Pg"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bOXdAa-G4bo" TargetMode="External"/><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G:\NQ%20CFE%20MUSIC%202012-13\CFE%20NAT%205%20MUSIC\UNDERSTANDING%20MUSIC\WESTERN%20CLASSICAL%20MUSIC%20NAT%204%20and%205\CLASSICAL%20PERIOD\symph40_opening.mp3" TargetMode="External"/><Relationship Id="rId1" Type="http://schemas.microsoft.com/office/2007/relationships/media" Target="file:///G:\NQ%20CFE%20MUSIC%202012-13\CFE%20NAT%205%20MUSIC\UNDERSTANDING%20MUSIC\WESTERN%20CLASSICAL%20MUSIC%20NAT%204%20and%205\CLASSICAL%20PERIOD\symph40_opening.mp3" TargetMode="Externa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symph40_opening.mp3" TargetMode="External"/><Relationship Id="rId7" Type="http://schemas.openxmlformats.org/officeDocument/2006/relationships/image" Target="../media/image40.png"/><Relationship Id="rId2" Type="http://schemas.openxmlformats.org/officeDocument/2006/relationships/audio" Target="sym40sequence.mp3" TargetMode="External"/><Relationship Id="rId1" Type="http://schemas.microsoft.com/office/2007/relationships/media" Target="sym40sequence.mp3" TargetMode="External"/><Relationship Id="rId6" Type="http://schemas.openxmlformats.org/officeDocument/2006/relationships/image" Target="../media/image58.jpeg"/><Relationship Id="rId5" Type="http://schemas.openxmlformats.org/officeDocument/2006/relationships/slideLayout" Target="../slideLayouts/slideLayout1.xml"/><Relationship Id="rId4" Type="http://schemas.openxmlformats.org/officeDocument/2006/relationships/audio" Target="symph40_opening.mp3"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slide" Target="slide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png"/><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gif"/><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hyperlink" Target="http://en.wikipedia.org/wiki/Image:Johann_Christian_Bach.jpeg" TargetMode="External"/></Relationships>
</file>

<file path=ppt/slides/_rels/slide29.xml.rels><?xml version="1.0" encoding="UTF-8" standalone="yes"?>
<Relationships xmlns="http://schemas.openxmlformats.org/package/2006/relationships"><Relationship Id="rId8" Type="http://schemas.openxmlformats.org/officeDocument/2006/relationships/audio" Target="file:///G:\NQ%20CFE%20MUSIC%202012-13\CFE%20NAT%205%20MUSIC\UNDERSTANDING%20MUSIC\WESTERN%20CLASSICAL%20MUSIC%20NAT%204%20and%205\CLASSICAL%20PERIOD\RondoallaTurca.mp3" TargetMode="External"/><Relationship Id="rId13" Type="http://schemas.openxmlformats.org/officeDocument/2006/relationships/slideLayout" Target="../slideLayouts/slideLayout1.xml"/><Relationship Id="rId18" Type="http://schemas.openxmlformats.org/officeDocument/2006/relationships/image" Target="../media/image73.jpeg"/><Relationship Id="rId3" Type="http://schemas.microsoft.com/office/2007/relationships/media" Target="file:///C:\Documents%20and%20Settings\Linda\Desktop\INT%202%20and%20HIGHER%20CLASSICAL%20PPT%20NEW\MOZ%20PIANO%20SON%20N%20C.mp3" TargetMode="External"/><Relationship Id="rId21" Type="http://schemas.openxmlformats.org/officeDocument/2006/relationships/image" Target="../media/image25.png"/><Relationship Id="rId7" Type="http://schemas.microsoft.com/office/2007/relationships/media" Target="file:///G:\NQ%20CFE%20MUSIC%202012-13\CFE%20NAT%205%20MUSIC\UNDERSTANDING%20MUSIC\WESTERN%20CLASSICAL%20MUSIC%20NAT%204%20and%205\CLASSICAL%20PERIOD\RondoallaTurca.mp3" TargetMode="External"/><Relationship Id="rId12" Type="http://schemas.openxmlformats.org/officeDocument/2006/relationships/audio" Target="../media/media5.mp3"/><Relationship Id="rId17" Type="http://schemas.openxmlformats.org/officeDocument/2006/relationships/image" Target="../media/image72.jpeg"/><Relationship Id="rId2" Type="http://schemas.openxmlformats.org/officeDocument/2006/relationships/audio" Target="file:///E:\WD%20Passport\POWERPOINT\CLASSICAL%20PERIOD%20HIGHER%20AND%20INT%201%20NEW\moonlight.mp3" TargetMode="External"/><Relationship Id="rId16" Type="http://schemas.openxmlformats.org/officeDocument/2006/relationships/hyperlink" Target="http://flickr.com/photos/billyreed/85388327/" TargetMode="External"/><Relationship Id="rId20" Type="http://schemas.openxmlformats.org/officeDocument/2006/relationships/image" Target="../media/image75.jpeg"/><Relationship Id="rId1" Type="http://schemas.microsoft.com/office/2007/relationships/media" Target="file:///E:\WD%20Passport\POWERPOINT\CLASSICAL%20PERIOD%20HIGHER%20AND%20INT%201%20NEW\moonlight.mp3" TargetMode="External"/><Relationship Id="rId6" Type="http://schemas.openxmlformats.org/officeDocument/2006/relationships/audio" Target="RondoallaTurca.mp3" TargetMode="External"/><Relationship Id="rId11" Type="http://schemas.microsoft.com/office/2007/relationships/media" Target="../media/media5.mp3"/><Relationship Id="rId5" Type="http://schemas.microsoft.com/office/2007/relationships/media" Target="RondoallaTurca.mp3" TargetMode="External"/><Relationship Id="rId15" Type="http://schemas.openxmlformats.org/officeDocument/2006/relationships/image" Target="../media/image71.jpeg"/><Relationship Id="rId10" Type="http://schemas.openxmlformats.org/officeDocument/2006/relationships/audio" Target="file:///G:\NQ%20CFE%20MUSIC%202012-13\CFE%20NAT%205%20MUSIC\UNDERSTANDING%20MUSIC\WESTERN%20CLASSICAL%20MUSIC%20NAT%204%20and%205\CLASSICAL%20PERIOD\moonlight.mp3" TargetMode="External"/><Relationship Id="rId19" Type="http://schemas.openxmlformats.org/officeDocument/2006/relationships/image" Target="../media/image74.png"/><Relationship Id="rId4" Type="http://schemas.openxmlformats.org/officeDocument/2006/relationships/audio" Target="file:///C:\Documents%20and%20Settings\Linda\Desktop\INT%202%20and%20HIGHER%20CLASSICAL%20PPT%20NEW\MOZ%20PIANO%20SON%20N%20C.mp3" TargetMode="External"/><Relationship Id="rId9" Type="http://schemas.microsoft.com/office/2007/relationships/media" Target="file:///G:\NQ%20CFE%20MUSIC%202012-13\CFE%20NAT%205%20MUSIC\UNDERSTANDING%20MUSIC\WESTERN%20CLASSICAL%20MUSIC%20NAT%204%20and%205\CLASSICAL%20PERIOD\moonlight.mp3" TargetMode="External"/><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audio" Target="file:///F:\NQ%20CFE%20MUSIC%202012-13\CFE%20NAT%205%20MUSIC\UNDERSTANDING%20MUSIC\WESTERN%20CLASSICAL%20MUSIC%20NAT%204%20and%205\CLASSICAL%20PERIOD\rondo%20horn%20conc%20C.wav" TargetMode="External"/><Relationship Id="rId13" Type="http://schemas.openxmlformats.org/officeDocument/2006/relationships/slideLayout" Target="../slideLayouts/slideLayout1.xml"/><Relationship Id="rId18" Type="http://schemas.openxmlformats.org/officeDocument/2006/relationships/hyperlink" Target="rondo%20horn%20conc%20end.wav" TargetMode="External"/><Relationship Id="rId26" Type="http://schemas.openxmlformats.org/officeDocument/2006/relationships/image" Target="../media/image82.png"/><Relationship Id="rId3" Type="http://schemas.microsoft.com/office/2007/relationships/media" Target="file:///F:\NQ%20CFE%20MUSIC%202012-13\CFE%20NAT%205%20MUSIC\UNDERSTANDING%20MUSIC\WESTERN%20CLASSICAL%20MUSIC%20NAT%204%20and%205\CLASSICAL%20PERIOD\rondo%20horn%20conc%20B.wav" TargetMode="External"/><Relationship Id="rId21" Type="http://schemas.openxmlformats.org/officeDocument/2006/relationships/image" Target="../media/image77.gif"/><Relationship Id="rId7" Type="http://schemas.microsoft.com/office/2007/relationships/media" Target="file:///F:\NQ%20CFE%20MUSIC%202012-13\CFE%20NAT%205%20MUSIC\UNDERSTANDING%20MUSIC\WESTERN%20CLASSICAL%20MUSIC%20NAT%204%20and%205\CLASSICAL%20PERIOD\rondo%20horn%20conc%20C.wav" TargetMode="External"/><Relationship Id="rId12" Type="http://schemas.openxmlformats.org/officeDocument/2006/relationships/audio" Target="file:///F:\NQ%20CFE%20MUSIC%202012-13\CFE%20NAT%205%20MUSIC\UNDERSTANDING%20MUSIC\WESTERN%20CLASSICAL%20MUSIC%20NAT%204%20and%205\CLASSICAL%20PERIOD\rondo%20horn%20conc%20all.wav" TargetMode="External"/><Relationship Id="rId17" Type="http://schemas.openxmlformats.org/officeDocument/2006/relationships/hyperlink" Target="rondo%20horn%20conc%20C.wav" TargetMode="External"/><Relationship Id="rId25" Type="http://schemas.openxmlformats.org/officeDocument/2006/relationships/image" Target="../media/image81.png"/><Relationship Id="rId2" Type="http://schemas.openxmlformats.org/officeDocument/2006/relationships/audio" Target="file:///F:\NQ%20CFE%20MUSIC%202012-13\CFE%20NAT%205%20MUSIC\UNDERSTANDING%20MUSIC\WESTERN%20CLASSICAL%20MUSIC%20NAT%204%20and%205\CLASSICAL%20PERIOD\rondo%20horn%20conc%20A.wav" TargetMode="External"/><Relationship Id="rId16" Type="http://schemas.openxmlformats.org/officeDocument/2006/relationships/hyperlink" Target="rondo%20horn%20conc%20A1.wav" TargetMode="External"/><Relationship Id="rId20" Type="http://schemas.openxmlformats.org/officeDocument/2006/relationships/image" Target="../media/image76.jpeg"/><Relationship Id="rId29" Type="http://schemas.openxmlformats.org/officeDocument/2006/relationships/image" Target="../media/image33.png"/><Relationship Id="rId1" Type="http://schemas.microsoft.com/office/2007/relationships/media" Target="file:///F:\NQ%20CFE%20MUSIC%202012-13\CFE%20NAT%205%20MUSIC\UNDERSTANDING%20MUSIC\WESTERN%20CLASSICAL%20MUSIC%20NAT%204%20and%205\CLASSICAL%20PERIOD\rondo%20horn%20conc%20A.wav" TargetMode="External"/><Relationship Id="rId6" Type="http://schemas.openxmlformats.org/officeDocument/2006/relationships/audio" Target="file:///F:\NQ%20CFE%20MUSIC%202012-13\CFE%20NAT%205%20MUSIC\UNDERSTANDING%20MUSIC\WESTERN%20CLASSICAL%20MUSIC%20NAT%204%20and%205\CLASSICAL%20PERIOD\rondo%20horn%20conc%20A1.wav" TargetMode="External"/><Relationship Id="rId11" Type="http://schemas.microsoft.com/office/2007/relationships/media" Target="file:///F:\NQ%20CFE%20MUSIC%202012-13\CFE%20NAT%205%20MUSIC\UNDERSTANDING%20MUSIC\WESTERN%20CLASSICAL%20MUSIC%20NAT%204%20and%205\CLASSICAL%20PERIOD\rondo%20horn%20conc%20all.wav" TargetMode="External"/><Relationship Id="rId24" Type="http://schemas.openxmlformats.org/officeDocument/2006/relationships/image" Target="../media/image80.png"/><Relationship Id="rId5" Type="http://schemas.microsoft.com/office/2007/relationships/media" Target="file:///F:\NQ%20CFE%20MUSIC%202012-13\CFE%20NAT%205%20MUSIC\UNDERSTANDING%20MUSIC\WESTERN%20CLASSICAL%20MUSIC%20NAT%204%20and%205\CLASSICAL%20PERIOD\rondo%20horn%20conc%20A1.wav" TargetMode="External"/><Relationship Id="rId15" Type="http://schemas.openxmlformats.org/officeDocument/2006/relationships/hyperlink" Target="rondo%20horn%20conc%20B.wav" TargetMode="External"/><Relationship Id="rId23" Type="http://schemas.openxmlformats.org/officeDocument/2006/relationships/image" Target="../media/image79.png"/><Relationship Id="rId28" Type="http://schemas.openxmlformats.org/officeDocument/2006/relationships/slide" Target="slide1.xml"/><Relationship Id="rId10" Type="http://schemas.openxmlformats.org/officeDocument/2006/relationships/audio" Target="file:///F:\NQ%20CFE%20MUSIC%202012-13\CFE%20NAT%205%20MUSIC\UNDERSTANDING%20MUSIC\WESTERN%20CLASSICAL%20MUSIC%20NAT%204%20and%205\CLASSICAL%20PERIOD\rondo%20horn%20conc%20end.wav" TargetMode="External"/><Relationship Id="rId19" Type="http://schemas.openxmlformats.org/officeDocument/2006/relationships/hyperlink" Target="rondo%20horn%20conc%20all.wav" TargetMode="External"/><Relationship Id="rId4" Type="http://schemas.openxmlformats.org/officeDocument/2006/relationships/audio" Target="file:///F:\NQ%20CFE%20MUSIC%202012-13\CFE%20NAT%205%20MUSIC\UNDERSTANDING%20MUSIC\WESTERN%20CLASSICAL%20MUSIC%20NAT%204%20and%205\CLASSICAL%20PERIOD\rondo%20horn%20conc%20B.wav" TargetMode="External"/><Relationship Id="rId9" Type="http://schemas.microsoft.com/office/2007/relationships/media" Target="file:///F:\NQ%20CFE%20MUSIC%202012-13\CFE%20NAT%205%20MUSIC\UNDERSTANDING%20MUSIC\WESTERN%20CLASSICAL%20MUSIC%20NAT%204%20and%205\CLASSICAL%20PERIOD\rondo%20horn%20conc%20end.wav" TargetMode="External"/><Relationship Id="rId14" Type="http://schemas.openxmlformats.org/officeDocument/2006/relationships/hyperlink" Target="rondo%20horn%20conc%20A.wav" TargetMode="External"/><Relationship Id="rId22" Type="http://schemas.openxmlformats.org/officeDocument/2006/relationships/image" Target="../media/image78.png"/><Relationship Id="rId27"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COMPOSING/ALBERT%20BASS%20COMP%20-%20CHORD%20SEQUENCE.sib"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COMPOSING/ALBERT%20BASS%20COMP%20-%20STAGE%201.sib"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COMPOSING/ALBERT%20BASS%20COMP%20-%20STAGE%203%20PASSING%20NOTES.sib" TargetMode="External"/><Relationship Id="rId2" Type="http://schemas.openxmlformats.org/officeDocument/2006/relationships/hyperlink" Target="COMPOSING/ALBERT%20BASS%20COMP%20-%20STAGE%202.sib" TargetMode="External"/><Relationship Id="rId1" Type="http://schemas.openxmlformats.org/officeDocument/2006/relationships/slideLayout" Target="../slideLayouts/slideLayout1.xml"/><Relationship Id="rId4" Type="http://schemas.openxmlformats.org/officeDocument/2006/relationships/hyperlink" Target="COMPOSING/ALBERT%20BASS%20COMP%20-%20STAGE%204%20ORNAMENTS.sib"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en.wikipedia.org/wiki/Image:Robert-adam.jpg" TargetMode="Externa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hyperlink" Target="http://upload.wikimedia.org/wikipedia/commons/6/63/French_horn_front.png"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media" Target="../media/media1.mp3"/><Relationship Id="rId7" Type="http://schemas.openxmlformats.org/officeDocument/2006/relationships/image" Target="../media/image21.jpeg"/><Relationship Id="rId2" Type="http://schemas.openxmlformats.org/officeDocument/2006/relationships/audio" Target="file:///G:\NQ%20CFE%20MUSIC%202012-13\CFE%20NAT%205%20MUSIC\UNDERSTANDING%20MUSIC\WESTERN%20CLASSICAL%20MUSIC%20NAT%204%20and%205\CLASSICAL%20PERIOD\MOZ%20CLARINET%20CONC%20MOV%201.wav" TargetMode="External"/><Relationship Id="rId1" Type="http://schemas.microsoft.com/office/2007/relationships/media" Target="file:///G:\NQ%20CFE%20MUSIC%202012-13\CFE%20NAT%205%20MUSIC\UNDERSTANDING%20MUSIC\WESTERN%20CLASSICAL%20MUSIC%20NAT%204%20and%205\CLASSICAL%20PERIOD\MOZ%20CLARINET%20CONC%20MOV%201.wav" TargetMode="Externa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slideLayout" Target="../slideLayouts/slideLayout1.xml"/><Relationship Id="rId10" Type="http://schemas.openxmlformats.org/officeDocument/2006/relationships/image" Target="../media/image24.png"/><Relationship Id="rId4" Type="http://schemas.openxmlformats.org/officeDocument/2006/relationships/audio" Target="../media/media1.mp3"/><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audio" Target="../media/media2.mp3"/><Relationship Id="rId13" Type="http://schemas.openxmlformats.org/officeDocument/2006/relationships/image" Target="../media/image28.jpeg"/><Relationship Id="rId18" Type="http://schemas.openxmlformats.org/officeDocument/2006/relationships/slide" Target="slide1.xml"/><Relationship Id="rId3" Type="http://schemas.microsoft.com/office/2007/relationships/media" Target="file:///G:\NQ%20CFE%20MUSIC%202012-13\CFE%20NAT%205%20MUSIC\UNDERSTANDING%20MUSIC\WESTERN%20CLASSICAL%20MUSIC%20NAT%204%20and%205\CLASSICAL%20PERIOD\mozpianoconc21%20mov%203%20cadenza.wav" TargetMode="External"/><Relationship Id="rId7" Type="http://schemas.microsoft.com/office/2007/relationships/media" Target="../media/media2.mp3"/><Relationship Id="rId12" Type="http://schemas.openxmlformats.org/officeDocument/2006/relationships/hyperlink" Target="http://www.snapshotsfoundation.com/film-series.htm" TargetMode="External"/><Relationship Id="rId17" Type="http://schemas.openxmlformats.org/officeDocument/2006/relationships/image" Target="../media/image32.jpeg"/><Relationship Id="rId2" Type="http://schemas.openxmlformats.org/officeDocument/2006/relationships/audio" Target="file:///G:\NQ%20CFE%20MUSIC%202012-13\CFE%20NAT%205%20MUSIC\UNDERSTANDING%20MUSIC\WESTERN%20CLASSICAL%20MUSIC%20NAT%204%20and%205\CLASSICAL%20PERIOD\HAYDN%20TRUMPET%20CONC%203RD%20MOV.wav" TargetMode="External"/><Relationship Id="rId16" Type="http://schemas.openxmlformats.org/officeDocument/2006/relationships/image" Target="../media/image31.jpeg"/><Relationship Id="rId20" Type="http://schemas.openxmlformats.org/officeDocument/2006/relationships/image" Target="../media/image25.png"/><Relationship Id="rId1" Type="http://schemas.microsoft.com/office/2007/relationships/media" Target="file:///G:\NQ%20CFE%20MUSIC%202012-13\CFE%20NAT%205%20MUSIC\UNDERSTANDING%20MUSIC\WESTERN%20CLASSICAL%20MUSIC%20NAT%204%20and%205\CLASSICAL%20PERIOD\HAYDN%20TRUMPET%20CONC%203RD%20MOV.wav" TargetMode="External"/><Relationship Id="rId6" Type="http://schemas.openxmlformats.org/officeDocument/2006/relationships/audio" Target="file:///G:\NQ%20CFE%20MUSIC%202012-13\CFE%20NAT%205%20MUSIC\UNDERSTANDING%20MUSIC\WESTERN%20CLASSICAL%20MUSIC%20NAT%204%20and%205\CLASSICAL%20PERIOD\mocpianoconc21%20mov%202.wav" TargetMode="External"/><Relationship Id="rId11" Type="http://schemas.openxmlformats.org/officeDocument/2006/relationships/image" Target="../media/image27.jpeg"/><Relationship Id="rId5" Type="http://schemas.microsoft.com/office/2007/relationships/media" Target="file:///G:\NQ%20CFE%20MUSIC%202012-13\CFE%20NAT%205%20MUSIC\UNDERSTANDING%20MUSIC\WESTERN%20CLASSICAL%20MUSIC%20NAT%204%20and%205\CLASSICAL%20PERIOD\mocpianoconc21%20mov%202.wav" TargetMode="External"/><Relationship Id="rId15" Type="http://schemas.openxmlformats.org/officeDocument/2006/relationships/image" Target="../media/image30.jpeg"/><Relationship Id="rId10" Type="http://schemas.openxmlformats.org/officeDocument/2006/relationships/image" Target="../media/image26.png"/><Relationship Id="rId19" Type="http://schemas.openxmlformats.org/officeDocument/2006/relationships/image" Target="../media/image33.png"/><Relationship Id="rId4" Type="http://schemas.openxmlformats.org/officeDocument/2006/relationships/audio" Target="file:///G:\NQ%20CFE%20MUSIC%202012-13\CFE%20NAT%205%20MUSIC\UNDERSTANDING%20MUSIC\WESTERN%20CLASSICAL%20MUSIC%20NAT%204%20and%205\CLASSICAL%20PERIOD\mozpianoconc21%20mov%203%20cadenza.wav" TargetMode="External"/><Relationship Id="rId9" Type="http://schemas.openxmlformats.org/officeDocument/2006/relationships/slideLayout" Target="../slideLayouts/slideLayout1.xml"/><Relationship Id="rId1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http://classicalperiodpathfinder.files.wordpress.com/2012/12/cropped-haydnplaying_b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0338"/>
            <a:ext cx="9144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4"/>
          <p:cNvSpPr txBox="1">
            <a:spLocks noChangeArrowheads="1"/>
          </p:cNvSpPr>
          <p:nvPr/>
        </p:nvSpPr>
        <p:spPr bwMode="auto">
          <a:xfrm>
            <a:off x="6623050" y="5076825"/>
            <a:ext cx="2520950" cy="3683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1800">
                <a:latin typeface="Comic Sans MS" pitchFamily="66" charset="0"/>
              </a:rPr>
              <a:t>Haydn and Mozart</a:t>
            </a:r>
            <a:endParaRPr lang="en-US" altLang="en-US" sz="1800">
              <a:latin typeface="Comic Sans MS" pitchFamily="66" charset="0"/>
            </a:endParaRPr>
          </a:p>
        </p:txBody>
      </p:sp>
      <p:sp>
        <p:nvSpPr>
          <p:cNvPr id="8196" name="Title 1"/>
          <p:cNvSpPr txBox="1">
            <a:spLocks/>
          </p:cNvSpPr>
          <p:nvPr/>
        </p:nvSpPr>
        <p:spPr bwMode="auto">
          <a:xfrm>
            <a:off x="395288" y="16287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4400" b="1">
                <a:latin typeface="Plantagenet Cherokee" pitchFamily="18" charset="0"/>
              </a:rPr>
              <a:t>The Classical Era 1750-1810</a:t>
            </a:r>
            <a:endParaRPr lang="en-US" altLang="en-US" sz="4400" b="1">
              <a:latin typeface="Plantagenet Cherokee" pitchFamily="18" charset="0"/>
            </a:endParaRPr>
          </a:p>
        </p:txBody>
      </p:sp>
      <p:sp>
        <p:nvSpPr>
          <p:cNvPr id="2" name="Rounded Rectangle 1">
            <a:hlinkClick r:id="rId3" action="ppaction://hlinksldjump"/>
          </p:cNvPr>
          <p:cNvSpPr/>
          <p:nvPr/>
        </p:nvSpPr>
        <p:spPr>
          <a:xfrm>
            <a:off x="179388" y="188913"/>
            <a:ext cx="2592387" cy="107950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effectLst>
                  <a:outerShdw blurRad="38100" dist="38100" dir="2700000" algn="tl">
                    <a:srgbClr val="000000">
                      <a:alpha val="43137"/>
                    </a:srgbClr>
                  </a:outerShdw>
                </a:effectLst>
              </a:rPr>
              <a:t>A Brief History and the Classical Orchestra</a:t>
            </a:r>
          </a:p>
        </p:txBody>
      </p:sp>
      <p:sp>
        <p:nvSpPr>
          <p:cNvPr id="6" name="Rounded Rectangle 5">
            <a:hlinkClick r:id="rId4" action="ppaction://hlinksldjump"/>
          </p:cNvPr>
          <p:cNvSpPr/>
          <p:nvPr/>
        </p:nvSpPr>
        <p:spPr>
          <a:xfrm>
            <a:off x="6372225" y="5589588"/>
            <a:ext cx="2592388" cy="10795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smtClean="0">
                <a:effectLst>
                  <a:outerShdw blurRad="38100" dist="38100" dir="2700000" algn="tl">
                    <a:srgbClr val="000000">
                      <a:alpha val="43137"/>
                    </a:srgbClr>
                  </a:outerShdw>
                </a:effectLst>
              </a:rPr>
              <a:t>Composers of the Classical Period</a:t>
            </a:r>
            <a:endParaRPr lang="en-GB" b="1" dirty="0">
              <a:effectLst>
                <a:outerShdw blurRad="38100" dist="38100" dir="2700000" algn="tl">
                  <a:srgbClr val="000000">
                    <a:alpha val="43137"/>
                  </a:srgbClr>
                </a:outerShdw>
              </a:effectLst>
            </a:endParaRPr>
          </a:p>
        </p:txBody>
      </p:sp>
      <p:sp>
        <p:nvSpPr>
          <p:cNvPr id="7" name="Rounded Rectangle 6">
            <a:hlinkClick r:id="rId5" action="ppaction://hlinksldjump"/>
          </p:cNvPr>
          <p:cNvSpPr/>
          <p:nvPr/>
        </p:nvSpPr>
        <p:spPr>
          <a:xfrm>
            <a:off x="6372225" y="188913"/>
            <a:ext cx="2592388" cy="10795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effectLst>
                  <a:outerShdw blurRad="38100" dist="38100" dir="2700000" algn="tl">
                    <a:srgbClr val="000000">
                      <a:alpha val="43137"/>
                    </a:srgbClr>
                  </a:outerShdw>
                </a:effectLst>
              </a:rPr>
              <a:t>Music for the Piano</a:t>
            </a:r>
          </a:p>
        </p:txBody>
      </p:sp>
      <p:sp>
        <p:nvSpPr>
          <p:cNvPr id="8" name="Rounded Rectangle 7">
            <a:hlinkClick r:id="rId6" action="ppaction://hlinksldjump"/>
          </p:cNvPr>
          <p:cNvSpPr/>
          <p:nvPr/>
        </p:nvSpPr>
        <p:spPr>
          <a:xfrm>
            <a:off x="207963" y="5589588"/>
            <a:ext cx="2592387" cy="10795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effectLst>
                  <a:outerShdw blurRad="38100" dist="38100" dir="2700000" algn="tl">
                    <a:srgbClr val="000000">
                      <a:alpha val="43137"/>
                    </a:srgbClr>
                  </a:outerShdw>
                </a:effectLst>
              </a:rPr>
              <a:t>Symphony and Opera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4356100" y="53752"/>
            <a:ext cx="4787900" cy="1143000"/>
          </a:xfrm>
          <a:prstGeom prst="rect">
            <a:avLst/>
          </a:prstGeom>
          <a:solidFill>
            <a:schemeClr val="hlink"/>
          </a:solidFill>
          <a:ln w="38100">
            <a:solidFill>
              <a:schemeClr val="bg2"/>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b="1" dirty="0">
                <a:latin typeface="Plantagenet Cherokee" pitchFamily="18" charset="0"/>
              </a:rPr>
              <a:t>Ludwig Van Beethoven </a:t>
            </a:r>
            <a:br>
              <a:rPr lang="en-GB" altLang="en-US" b="1" dirty="0">
                <a:latin typeface="Plantagenet Cherokee" pitchFamily="18" charset="0"/>
              </a:rPr>
            </a:br>
            <a:r>
              <a:rPr lang="en-GB" altLang="en-US" b="1" dirty="0">
                <a:latin typeface="Plantagenet Cherokee" pitchFamily="18" charset="0"/>
              </a:rPr>
              <a:t>1770-1827</a:t>
            </a:r>
          </a:p>
        </p:txBody>
      </p:sp>
      <p:pic>
        <p:nvPicPr>
          <p:cNvPr id="32771" name="Picture 6" descr="C:\Documents and Settings\LINDA\My Documents\My Pictures\classical period thisgs\beethoven-0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84763"/>
            <a:ext cx="1257300" cy="172878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72" name="Picture 7" descr="C:\Documents and Settings\LINDA\My Documents\My Pictures\classical period thisgs\beethoven ag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16764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73" name="Picture 8" descr="C:\Documents and Settings\LINDA\My Documents\My Pictures\classical period thisgs\portrait b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502025"/>
            <a:ext cx="1257300" cy="15113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74" name="Picture 12" descr="Beethov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00213"/>
            <a:ext cx="1270000" cy="17526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949" name="Picture 13" descr="C:\Documents and Settings\LINDA\My Documents\My Pictures\classical period thisgs\beethoven-0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4350" y="2102247"/>
            <a:ext cx="2279650" cy="335756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950" name="Rectangle 14"/>
          <p:cNvSpPr>
            <a:spLocks noChangeArrowheads="1"/>
          </p:cNvSpPr>
          <p:nvPr/>
        </p:nvSpPr>
        <p:spPr bwMode="auto">
          <a:xfrm>
            <a:off x="5257800" y="5580062"/>
            <a:ext cx="3810000" cy="119538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50000"/>
              </a:spcBef>
              <a:buFontTx/>
              <a:buNone/>
            </a:pPr>
            <a:r>
              <a:rPr lang="en-GB" altLang="en-US" sz="1600" dirty="0">
                <a:latin typeface="Comic Sans MS" pitchFamily="66" charset="0"/>
              </a:rPr>
              <a:t>The music of Mozart and Haydn was very ‘polite’ but the music of Beethoven could take you by surprise – It was emotional and full of dramatic surprises.</a:t>
            </a:r>
          </a:p>
        </p:txBody>
      </p:sp>
      <p:sp>
        <p:nvSpPr>
          <p:cNvPr id="39952" name="Rectangle 16"/>
          <p:cNvSpPr>
            <a:spLocks noChangeArrowheads="1"/>
          </p:cNvSpPr>
          <p:nvPr/>
        </p:nvSpPr>
        <p:spPr bwMode="auto">
          <a:xfrm>
            <a:off x="1270000" y="1484784"/>
            <a:ext cx="3302000" cy="156966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dirty="0">
                <a:latin typeface="Comic Sans MS" pitchFamily="66" charset="0"/>
              </a:rPr>
              <a:t>Born in 1770 in Germany. Beethoven had a miserable childhood, his father (a professional singer) wanted him to become famous child musician.  </a:t>
            </a:r>
          </a:p>
        </p:txBody>
      </p:sp>
      <p:pic>
        <p:nvPicPr>
          <p:cNvPr id="39955" name="Picture 19" descr="Image:Beethoven house.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913" y="3141663"/>
            <a:ext cx="3052762" cy="37163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6"/>
          <p:cNvSpPr>
            <a:spLocks noChangeArrowheads="1"/>
          </p:cNvSpPr>
          <p:nvPr/>
        </p:nvSpPr>
        <p:spPr bwMode="auto">
          <a:xfrm>
            <a:off x="4712816" y="1731580"/>
            <a:ext cx="2050926" cy="378565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dirty="0">
                <a:latin typeface="Comic Sans MS" pitchFamily="66" charset="0"/>
              </a:rPr>
              <a:t>So Beethoven was taught to play piano and violin from age 4.  His first composition was published when he was 11.  At age 17 he went to Vienna and met Mozart who predicted he would become famous. He also studied composition with Haydn for a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952"/>
                                        </p:tgtEl>
                                        <p:attrNameLst>
                                          <p:attrName>style.visibility</p:attrName>
                                        </p:attrNameLst>
                                      </p:cBhvr>
                                      <p:to>
                                        <p:strVal val="visible"/>
                                      </p:to>
                                    </p:set>
                                    <p:animEffect transition="in" filter="box(in)">
                                      <p:cBhvr>
                                        <p:cTn id="7" dur="500"/>
                                        <p:tgtEl>
                                          <p:spTgt spid="39952"/>
                                        </p:tgtEl>
                                      </p:cBhvr>
                                    </p:animEffect>
                                  </p:childTnLst>
                                </p:cTn>
                              </p:par>
                            </p:childTnLst>
                          </p:cTn>
                        </p:par>
                        <p:par>
                          <p:cTn id="8" fill="hold" nodeType="afterGroup">
                            <p:stCondLst>
                              <p:cond delay="500"/>
                            </p:stCondLst>
                            <p:childTnLst>
                              <p:par>
                                <p:cTn id="9" presetID="5" presetClass="entr" presetSubtype="10" fill="hold" nodeType="afterEffect">
                                  <p:stCondLst>
                                    <p:cond delay="1000"/>
                                  </p:stCondLst>
                                  <p:childTnLst>
                                    <p:set>
                                      <p:cBhvr>
                                        <p:cTn id="10" dur="1" fill="hold">
                                          <p:stCondLst>
                                            <p:cond delay="0"/>
                                          </p:stCondLst>
                                        </p:cTn>
                                        <p:tgtEl>
                                          <p:spTgt spid="39955"/>
                                        </p:tgtEl>
                                        <p:attrNameLst>
                                          <p:attrName>style.visibility</p:attrName>
                                        </p:attrNameLst>
                                      </p:cBhvr>
                                      <p:to>
                                        <p:strVal val="visible"/>
                                      </p:to>
                                    </p:set>
                                    <p:animEffect transition="in" filter="checkerboard(across)">
                                      <p:cBhvr>
                                        <p:cTn id="11" dur="500"/>
                                        <p:tgtEl>
                                          <p:spTgt spid="39955"/>
                                        </p:tgtEl>
                                      </p:cBhvr>
                                    </p:animEffect>
                                  </p:childTnLst>
                                </p:cTn>
                              </p:par>
                            </p:childTnLst>
                          </p:cTn>
                        </p:par>
                        <p:par>
                          <p:cTn id="12" fill="hold" nodeType="afterGroup">
                            <p:stCondLst>
                              <p:cond delay="2000"/>
                            </p:stCondLst>
                            <p:childTnLst>
                              <p:par>
                                <p:cTn id="13" presetID="16" presetClass="entr" presetSubtype="26" fill="hold" nodeType="afterEffect">
                                  <p:stCondLst>
                                    <p:cond delay="2000"/>
                                  </p:stCondLst>
                                  <p:childTnLst>
                                    <p:set>
                                      <p:cBhvr>
                                        <p:cTn id="14" dur="1" fill="hold">
                                          <p:stCondLst>
                                            <p:cond delay="0"/>
                                          </p:stCondLst>
                                        </p:cTn>
                                        <p:tgtEl>
                                          <p:spTgt spid="39949"/>
                                        </p:tgtEl>
                                        <p:attrNameLst>
                                          <p:attrName>style.visibility</p:attrName>
                                        </p:attrNameLst>
                                      </p:cBhvr>
                                      <p:to>
                                        <p:strVal val="visible"/>
                                      </p:to>
                                    </p:set>
                                    <p:animEffect transition="in" filter="barn(inHorizontal)">
                                      <p:cBhvr>
                                        <p:cTn id="15" dur="500"/>
                                        <p:tgtEl>
                                          <p:spTgt spid="399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ox(in)">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9950"/>
                                        </p:tgtEl>
                                        <p:attrNameLst>
                                          <p:attrName>style.visibility</p:attrName>
                                        </p:attrNameLst>
                                      </p:cBhvr>
                                      <p:to>
                                        <p:strVal val="visible"/>
                                      </p:to>
                                    </p:set>
                                    <p:animEffect transition="in" filter="blinds(horizontal)">
                                      <p:cBhvr>
                                        <p:cTn id="25" dur="500"/>
                                        <p:tgtEl>
                                          <p:spTgt spid="39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0" grpId="0" animBg="1" autoUpdateAnimBg="0"/>
      <p:bldP spid="39952" grpId="0" animBg="1" autoUpdateAnimBg="0"/>
      <p:bldP spid="2"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4" name="symph5.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787900" y="4005263"/>
            <a:ext cx="304800" cy="3048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795" name="Picture 19" descr="beethov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Rectangle 11"/>
          <p:cNvSpPr>
            <a:spLocks noChangeArrowheads="1"/>
          </p:cNvSpPr>
          <p:nvPr/>
        </p:nvSpPr>
        <p:spPr bwMode="auto">
          <a:xfrm>
            <a:off x="5019675" y="6381750"/>
            <a:ext cx="4124325" cy="2746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b="1">
                <a:solidFill>
                  <a:schemeClr val="accent2"/>
                </a:solidFill>
                <a:latin typeface="Comic Sans MS" pitchFamily="66" charset="0"/>
              </a:rPr>
              <a:t>Symphony N0. 5 By Beethoven (extract from mov.1)</a:t>
            </a:r>
          </a:p>
        </p:txBody>
      </p:sp>
      <p:sp>
        <p:nvSpPr>
          <p:cNvPr id="44045" name="Rectangle 13"/>
          <p:cNvSpPr>
            <a:spLocks noChangeArrowheads="1"/>
          </p:cNvSpPr>
          <p:nvPr/>
        </p:nvSpPr>
        <p:spPr bwMode="auto">
          <a:xfrm>
            <a:off x="2195513" y="0"/>
            <a:ext cx="2808287" cy="14144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None/>
            </a:pPr>
            <a:r>
              <a:rPr lang="en-GB" altLang="en-US" sz="1600">
                <a:latin typeface="Comic Sans MS" pitchFamily="66" charset="0"/>
              </a:rPr>
              <a:t>By the time he was 30, </a:t>
            </a:r>
          </a:p>
          <a:p>
            <a:pPr eaLnBrk="1" hangingPunct="1">
              <a:lnSpc>
                <a:spcPct val="90000"/>
              </a:lnSpc>
              <a:buFontTx/>
              <a:buNone/>
            </a:pPr>
            <a:r>
              <a:rPr lang="en-GB" altLang="en-US" sz="1600">
                <a:latin typeface="Comic Sans MS" pitchFamily="66" charset="0"/>
              </a:rPr>
              <a:t>Beethoven discovered he</a:t>
            </a:r>
          </a:p>
          <a:p>
            <a:pPr eaLnBrk="1" hangingPunct="1">
              <a:lnSpc>
                <a:spcPct val="90000"/>
              </a:lnSpc>
              <a:buFontTx/>
              <a:buNone/>
            </a:pPr>
            <a:r>
              <a:rPr lang="en-GB" altLang="en-US" sz="1600">
                <a:latin typeface="Comic Sans MS" pitchFamily="66" charset="0"/>
              </a:rPr>
              <a:t>was becoming deaf and</a:t>
            </a:r>
          </a:p>
          <a:p>
            <a:pPr eaLnBrk="1" hangingPunct="1">
              <a:lnSpc>
                <a:spcPct val="90000"/>
              </a:lnSpc>
              <a:buFontTx/>
              <a:buNone/>
            </a:pPr>
            <a:r>
              <a:rPr lang="en-GB" altLang="en-US" sz="1600">
                <a:latin typeface="Comic Sans MS" pitchFamily="66" charset="0"/>
              </a:rPr>
              <a:t>total deafness followed </a:t>
            </a:r>
          </a:p>
          <a:p>
            <a:pPr eaLnBrk="1" hangingPunct="1">
              <a:lnSpc>
                <a:spcPct val="90000"/>
              </a:lnSpc>
              <a:buFontTx/>
              <a:buNone/>
            </a:pPr>
            <a:r>
              <a:rPr lang="en-GB" altLang="en-US" sz="1600">
                <a:latin typeface="Comic Sans MS" pitchFamily="66" charset="0"/>
              </a:rPr>
              <a:t>soon after.</a:t>
            </a:r>
          </a:p>
        </p:txBody>
      </p:sp>
      <p:sp>
        <p:nvSpPr>
          <p:cNvPr id="44046" name="Rectangle 14"/>
          <p:cNvSpPr>
            <a:spLocks noChangeArrowheads="1"/>
          </p:cNvSpPr>
          <p:nvPr/>
        </p:nvSpPr>
        <p:spPr bwMode="auto">
          <a:xfrm>
            <a:off x="2195513" y="1628775"/>
            <a:ext cx="2808287" cy="8255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latin typeface="Comic Sans MS" pitchFamily="66" charset="0"/>
              </a:rPr>
              <a:t>Even when totally deaf he continued to compose – only hearing in his imagination.</a:t>
            </a:r>
          </a:p>
        </p:txBody>
      </p:sp>
      <p:sp>
        <p:nvSpPr>
          <p:cNvPr id="44056" name="Rectangle 24"/>
          <p:cNvSpPr>
            <a:spLocks noChangeArrowheads="1"/>
          </p:cNvSpPr>
          <p:nvPr/>
        </p:nvSpPr>
        <p:spPr bwMode="auto">
          <a:xfrm>
            <a:off x="0" y="5546725"/>
            <a:ext cx="4500563" cy="119538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50000"/>
              </a:spcBef>
              <a:buFontTx/>
              <a:buNone/>
            </a:pPr>
            <a:r>
              <a:rPr lang="en-GB" altLang="en-US" sz="1600">
                <a:latin typeface="Comic Sans MS" pitchFamily="66" charset="0"/>
              </a:rPr>
              <a:t>When, early in 1827, he died,10,000 are said to have attended his funeral. He had become a public figure, as no composer had done before. He is buried next to Schubert in Vienna.</a:t>
            </a:r>
          </a:p>
        </p:txBody>
      </p:sp>
      <p:pic>
        <p:nvPicPr>
          <p:cNvPr id="33800" name="Picture 17" descr="220px-Beethov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3518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8" descr="Funerailles_FranzStober_1827_PlusPr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2678113"/>
            <a:ext cx="379253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45"/>
                                        </p:tgtEl>
                                        <p:attrNameLst>
                                          <p:attrName>style.visibility</p:attrName>
                                        </p:attrNameLst>
                                      </p:cBhvr>
                                      <p:to>
                                        <p:strVal val="visible"/>
                                      </p:to>
                                    </p:set>
                                    <p:animEffect transition="in" filter="box(in)">
                                      <p:cBhvr>
                                        <p:cTn id="7" dur="500"/>
                                        <p:tgtEl>
                                          <p:spTgt spid="440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4046"/>
                                        </p:tgtEl>
                                        <p:attrNameLst>
                                          <p:attrName>style.visibility</p:attrName>
                                        </p:attrNameLst>
                                      </p:cBhvr>
                                      <p:to>
                                        <p:strVal val="visible"/>
                                      </p:to>
                                    </p:set>
                                    <p:animEffect transition="in" filter="checkerboard(across)">
                                      <p:cBhvr>
                                        <p:cTn id="12" dur="500"/>
                                        <p:tgtEl>
                                          <p:spTgt spid="440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056"/>
                                        </p:tgtEl>
                                        <p:attrNameLst>
                                          <p:attrName>style.visibility</p:attrName>
                                        </p:attrNameLst>
                                      </p:cBhvr>
                                      <p:to>
                                        <p:strVal val="visible"/>
                                      </p:to>
                                    </p:set>
                                    <p:animEffect transition="in" filter="box(in)">
                                      <p:cBhvr>
                                        <p:cTn id="17" dur="500"/>
                                        <p:tgtEl>
                                          <p:spTgt spid="44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4043"/>
                                        </p:tgtEl>
                                        <p:attrNameLst>
                                          <p:attrName>style.visibility</p:attrName>
                                        </p:attrNameLst>
                                      </p:cBhvr>
                                      <p:to>
                                        <p:strVal val="visible"/>
                                      </p:to>
                                    </p:set>
                                    <p:animEffect transition="in" filter="strips(downLeft)">
                                      <p:cBhvr>
                                        <p:cTn id="22" dur="500"/>
                                        <p:tgtEl>
                                          <p:spTgt spid="440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mediacall" presetSubtype="0" fill="hold" nodeType="clickEffect">
                                  <p:stCondLst>
                                    <p:cond delay="0"/>
                                  </p:stCondLst>
                                  <p:childTnLst>
                                    <p:cmd type="call" cmd="playFrom(0.0)">
                                      <p:cBhvr>
                                        <p:cTn id="26" dur="50237" fill="hold"/>
                                        <p:tgtEl>
                                          <p:spTgt spid="440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44044"/>
                </p:tgtEl>
              </p:cMediaNode>
            </p:audio>
          </p:childTnLst>
        </p:cTn>
      </p:par>
    </p:tnLst>
    <p:bldLst>
      <p:bldP spid="44043" grpId="0" animBg="1" autoUpdateAnimBg="0"/>
      <p:bldP spid="44045" grpId="0" animBg="1" autoUpdateAnimBg="0"/>
      <p:bldP spid="44046" grpId="0" animBg="1" autoUpdateAnimBg="0"/>
      <p:bldP spid="44056"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901825"/>
            <a:ext cx="4022725" cy="4127500"/>
          </a:xfrm>
        </p:spPr>
        <p:txBody>
          <a:bodyPr>
            <a:noAutofit/>
          </a:bodyPr>
          <a:lstStyle/>
          <a:p>
            <a:pPr fontAlgn="auto">
              <a:spcAft>
                <a:spcPts val="0"/>
              </a:spcAft>
              <a:defRPr/>
            </a:pPr>
            <a:r>
              <a:rPr lang="en-US" sz="2400" dirty="0" smtClean="0"/>
              <a:t>Mozart a composer from the Classical Period and universally regarded as one of the most talented composers of all time.</a:t>
            </a:r>
          </a:p>
          <a:p>
            <a:pPr fontAlgn="auto">
              <a:spcAft>
                <a:spcPts val="0"/>
              </a:spcAft>
              <a:defRPr/>
            </a:pPr>
            <a:r>
              <a:rPr lang="en-US" sz="2400" dirty="0" smtClean="0"/>
              <a:t>He began composing from the age of 5 and was employed as a court musician in Salzburg at the age of 17.</a:t>
            </a:r>
          </a:p>
          <a:p>
            <a:pPr fontAlgn="auto">
              <a:spcAft>
                <a:spcPts val="0"/>
              </a:spcAft>
              <a:defRPr/>
            </a:pPr>
            <a:r>
              <a:rPr lang="en-US" sz="2400" dirty="0" smtClean="0"/>
              <a:t>He composed over 600 works and influenced later composers such as Haydn and Beethoven.</a:t>
            </a:r>
            <a:endParaRPr lang="en-US" sz="2400" dirty="0"/>
          </a:p>
        </p:txBody>
      </p:sp>
      <p:sp>
        <p:nvSpPr>
          <p:cNvPr id="4" name="Title 3"/>
          <p:cNvSpPr>
            <a:spLocks noGrp="1"/>
          </p:cNvSpPr>
          <p:nvPr>
            <p:ph type="title"/>
          </p:nvPr>
        </p:nvSpPr>
        <p:spPr/>
        <p:txBody>
          <a:bodyPr/>
          <a:lstStyle/>
          <a:p>
            <a:pPr fontAlgn="auto">
              <a:spcAft>
                <a:spcPts val="0"/>
              </a:spcAft>
              <a:defRPr/>
            </a:pPr>
            <a:r>
              <a:rPr lang="en-US" dirty="0" smtClean="0">
                <a:solidFill>
                  <a:schemeClr val="bg1">
                    <a:lumMod val="75000"/>
                    <a:lumOff val="25000"/>
                  </a:schemeClr>
                </a:solidFill>
              </a:rPr>
              <a:t>Mozart – A Brief History</a:t>
            </a:r>
            <a:endParaRPr lang="en-US" dirty="0">
              <a:solidFill>
                <a:schemeClr val="bg1">
                  <a:lumMod val="75000"/>
                  <a:lumOff val="25000"/>
                </a:schemeClr>
              </a:solidFill>
            </a:endParaRPr>
          </a:p>
        </p:txBody>
      </p:sp>
      <p:pic>
        <p:nvPicPr>
          <p:cNvPr id="17412" name="Picture 8" descr="Wolfgang-amadeus-mozart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1138" y="1755775"/>
            <a:ext cx="3167062"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819400"/>
            <a:ext cx="7994650" cy="3209925"/>
          </a:xfrm>
        </p:spPr>
        <p:txBody>
          <a:bodyPr/>
          <a:lstStyle/>
          <a:p>
            <a:pPr marL="342900" indent="-342900" algn="l" fontAlgn="auto">
              <a:spcAft>
                <a:spcPts val="0"/>
              </a:spcAft>
              <a:buFont typeface="Arial"/>
              <a:buChar char="•"/>
              <a:defRPr/>
            </a:pPr>
            <a:r>
              <a:rPr lang="en-US" sz="2400" dirty="0" smtClean="0"/>
              <a:t>What instrument is this composed for?</a:t>
            </a:r>
          </a:p>
          <a:p>
            <a:pPr marL="342900" indent="-342900" algn="l" fontAlgn="auto">
              <a:spcAft>
                <a:spcPts val="0"/>
              </a:spcAft>
              <a:buFont typeface="Arial"/>
              <a:buChar char="•"/>
              <a:defRPr/>
            </a:pPr>
            <a:r>
              <a:rPr lang="en-US" sz="2400" dirty="0" smtClean="0"/>
              <a:t>How many beats are in the bar?</a:t>
            </a:r>
          </a:p>
          <a:p>
            <a:pPr marL="342900" indent="-342900" algn="l" fontAlgn="auto">
              <a:spcAft>
                <a:spcPts val="0"/>
              </a:spcAft>
              <a:buFont typeface="Arial"/>
              <a:buChar char="•"/>
              <a:defRPr/>
            </a:pPr>
            <a:r>
              <a:rPr lang="en-US" sz="2400" dirty="0" smtClean="0"/>
              <a:t>What sort of </a:t>
            </a:r>
            <a:r>
              <a:rPr lang="en-US" sz="2400" u="sng" dirty="0" smtClean="0"/>
              <a:t>Instrumental Techniques </a:t>
            </a:r>
            <a:r>
              <a:rPr lang="en-US" sz="2400" dirty="0" smtClean="0"/>
              <a:t>does Mozart use?</a:t>
            </a:r>
          </a:p>
          <a:p>
            <a:pPr marL="342900" indent="-342900" algn="l" fontAlgn="auto">
              <a:spcAft>
                <a:spcPts val="0"/>
              </a:spcAft>
              <a:buFont typeface="Arial"/>
              <a:buChar char="•"/>
              <a:defRPr/>
            </a:pPr>
            <a:r>
              <a:rPr lang="en-US" sz="2400" dirty="0" smtClean="0"/>
              <a:t>Is it in Major or Minor? Does it change?</a:t>
            </a:r>
          </a:p>
          <a:p>
            <a:pPr marL="342900" indent="-342900" algn="l" fontAlgn="auto">
              <a:spcAft>
                <a:spcPts val="0"/>
              </a:spcAft>
              <a:buFont typeface="Arial"/>
              <a:buChar char="•"/>
              <a:defRPr/>
            </a:pPr>
            <a:r>
              <a:rPr lang="en-US" sz="2400" dirty="0" smtClean="0"/>
              <a:t>What other concepts can you think of?</a:t>
            </a:r>
            <a:endParaRPr lang="en-US" sz="2400" dirty="0"/>
          </a:p>
        </p:txBody>
      </p:sp>
      <p:sp>
        <p:nvSpPr>
          <p:cNvPr id="4" name="Text Placeholder 3"/>
          <p:cNvSpPr>
            <a:spLocks noGrp="1"/>
          </p:cNvSpPr>
          <p:nvPr>
            <p:ph type="body" sz="half" idx="2"/>
          </p:nvPr>
        </p:nvSpPr>
        <p:spPr>
          <a:xfrm>
            <a:off x="457200" y="2020888"/>
            <a:ext cx="7994650" cy="703262"/>
          </a:xfrm>
        </p:spPr>
        <p:txBody>
          <a:bodyPr/>
          <a:lstStyle/>
          <a:p>
            <a:pPr fontAlgn="auto">
              <a:spcAft>
                <a:spcPts val="0"/>
              </a:spcAft>
              <a:defRPr/>
            </a:pPr>
            <a:r>
              <a:rPr dirty="0"/>
              <a:t>Listen to Mozart’s </a:t>
            </a:r>
            <a:r>
              <a:rPr i="1" dirty="0"/>
              <a:t>Rondo </a:t>
            </a:r>
            <a:r>
              <a:rPr i="1" dirty="0" err="1"/>
              <a:t>Alla</a:t>
            </a:r>
            <a:r>
              <a:rPr i="1" dirty="0"/>
              <a:t> </a:t>
            </a:r>
            <a:r>
              <a:rPr i="1" dirty="0" err="1"/>
              <a:t>Turca</a:t>
            </a:r>
            <a:r>
              <a:rPr i="1" dirty="0"/>
              <a:t>.</a:t>
            </a:r>
            <a:endParaRPr dirty="0"/>
          </a:p>
        </p:txBody>
      </p:sp>
      <p:sp>
        <p:nvSpPr>
          <p:cNvPr id="6" name="Title 5"/>
          <p:cNvSpPr>
            <a:spLocks noGrp="1"/>
          </p:cNvSpPr>
          <p:nvPr>
            <p:ph type="title"/>
          </p:nvPr>
        </p:nvSpPr>
        <p:spPr/>
        <p:txBody>
          <a:bodyPr/>
          <a:lstStyle/>
          <a:p>
            <a:pPr fontAlgn="auto">
              <a:spcAft>
                <a:spcPts val="0"/>
              </a:spcAft>
              <a:defRPr/>
            </a:pPr>
            <a:r>
              <a:rPr lang="en-US" dirty="0" smtClean="0">
                <a:solidFill>
                  <a:schemeClr val="bg1">
                    <a:lumMod val="75000"/>
                    <a:lumOff val="25000"/>
                  </a:schemeClr>
                </a:solidFill>
              </a:rPr>
              <a:t>Listening Activity</a:t>
            </a:r>
            <a:endParaRPr lang="en-US" dirty="0">
              <a:solidFill>
                <a:schemeClr val="bg1">
                  <a:lumMod val="75000"/>
                  <a:lumOff val="25000"/>
                </a:schemeClr>
              </a:solidFill>
            </a:endParaRPr>
          </a:p>
        </p:txBody>
      </p:sp>
      <p:sp>
        <p:nvSpPr>
          <p:cNvPr id="3" name="TextBox 2"/>
          <p:cNvSpPr txBox="1"/>
          <p:nvPr/>
        </p:nvSpPr>
        <p:spPr>
          <a:xfrm>
            <a:off x="1403648" y="5373216"/>
            <a:ext cx="5472608" cy="369332"/>
          </a:xfrm>
          <a:prstGeom prst="rect">
            <a:avLst/>
          </a:prstGeom>
          <a:noFill/>
        </p:spPr>
        <p:txBody>
          <a:bodyPr wrap="square" rtlCol="0">
            <a:spAutoFit/>
          </a:bodyPr>
          <a:lstStyle/>
          <a:p>
            <a:r>
              <a:rPr lang="en-GB" dirty="0" smtClean="0">
                <a:hlinkClick r:id="rId2"/>
              </a:rPr>
              <a:t>https://www.youtube.com/watch?v=Yomi0-WL5Pg</a:t>
            </a:r>
            <a:r>
              <a:rPr lang="en-GB" dirty="0" smtClean="0"/>
              <a:t> </a:t>
            </a:r>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971675"/>
            <a:ext cx="4022725" cy="4057650"/>
          </a:xfrm>
        </p:spPr>
        <p:txBody>
          <a:bodyPr>
            <a:noAutofit/>
          </a:bodyPr>
          <a:lstStyle/>
          <a:p>
            <a:pPr algn="l" fontAlgn="auto">
              <a:spcAft>
                <a:spcPts val="0"/>
              </a:spcAft>
              <a:defRPr/>
            </a:pPr>
            <a:r>
              <a:rPr lang="en-US" sz="2400" dirty="0" smtClean="0"/>
              <a:t>From a young age, Mozart was highly competent on the violin and the piano. His father, Leopold Mozart, was a minor composer but a very experienced teacher. He taught Wolfgang and his older sister (</a:t>
            </a:r>
            <a:r>
              <a:rPr lang="en-US" sz="2400" dirty="0" err="1" smtClean="0"/>
              <a:t>Nannerl</a:t>
            </a:r>
            <a:r>
              <a:rPr lang="en-US" sz="2400" dirty="0" smtClean="0"/>
              <a:t>) to play to a high standard and they toured as child prodigies.</a:t>
            </a:r>
            <a:endParaRPr lang="en-US" sz="2400" dirty="0"/>
          </a:p>
        </p:txBody>
      </p:sp>
      <p:sp>
        <p:nvSpPr>
          <p:cNvPr id="6" name="Title 5"/>
          <p:cNvSpPr>
            <a:spLocks noGrp="1"/>
          </p:cNvSpPr>
          <p:nvPr>
            <p:ph type="title"/>
          </p:nvPr>
        </p:nvSpPr>
        <p:spPr/>
        <p:txBody>
          <a:bodyPr/>
          <a:lstStyle/>
          <a:p>
            <a:pPr fontAlgn="auto">
              <a:spcAft>
                <a:spcPts val="0"/>
              </a:spcAft>
              <a:defRPr/>
            </a:pPr>
            <a:r>
              <a:rPr lang="en-US" dirty="0" smtClean="0">
                <a:solidFill>
                  <a:schemeClr val="bg1">
                    <a:lumMod val="75000"/>
                    <a:lumOff val="25000"/>
                  </a:schemeClr>
                </a:solidFill>
              </a:rPr>
              <a:t>Mozart: The Early Years</a:t>
            </a:r>
            <a:endParaRPr lang="en-US" dirty="0">
              <a:solidFill>
                <a:schemeClr val="bg1">
                  <a:lumMod val="75000"/>
                  <a:lumOff val="25000"/>
                </a:schemeClr>
              </a:solidFill>
            </a:endParaRPr>
          </a:p>
        </p:txBody>
      </p:sp>
      <p:pic>
        <p:nvPicPr>
          <p:cNvPr id="19460"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9950" y="2073275"/>
            <a:ext cx="2525713"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809750"/>
            <a:ext cx="5265738" cy="4219575"/>
          </a:xfrm>
        </p:spPr>
        <p:txBody>
          <a:bodyPr>
            <a:noAutofit/>
          </a:bodyPr>
          <a:lstStyle/>
          <a:p>
            <a:pPr marL="342900" indent="-342900" algn="l" fontAlgn="auto">
              <a:spcAft>
                <a:spcPts val="0"/>
              </a:spcAft>
              <a:buFont typeface="Arial"/>
              <a:buChar char="•"/>
              <a:defRPr/>
            </a:pPr>
            <a:r>
              <a:rPr lang="en-US" sz="2400" dirty="0" smtClean="0"/>
              <a:t>Mozart wrote Twinkle, Twinkle, Little Star at the age of 25.</a:t>
            </a:r>
          </a:p>
          <a:p>
            <a:pPr marL="342900" indent="-342900" algn="l" fontAlgn="auto">
              <a:spcAft>
                <a:spcPts val="0"/>
              </a:spcAft>
              <a:buFont typeface="Arial"/>
              <a:buChar char="•"/>
              <a:defRPr/>
            </a:pPr>
            <a:r>
              <a:rPr lang="en-US" sz="2400" dirty="0" smtClean="0"/>
              <a:t>It was a work for piano consisting of </a:t>
            </a:r>
            <a:r>
              <a:rPr lang="en-US" sz="2400" b="1" dirty="0" smtClean="0"/>
              <a:t>Theme and Variations.</a:t>
            </a:r>
          </a:p>
          <a:p>
            <a:pPr marL="342900" indent="-342900" algn="l" fontAlgn="auto">
              <a:spcAft>
                <a:spcPts val="0"/>
              </a:spcAft>
              <a:buFont typeface="Arial"/>
              <a:buChar char="•"/>
              <a:defRPr/>
            </a:pPr>
            <a:r>
              <a:rPr lang="en-US" sz="2400" b="1" dirty="0" smtClean="0"/>
              <a:t>Theme – </a:t>
            </a:r>
            <a:r>
              <a:rPr lang="en-US" sz="2400" dirty="0" smtClean="0"/>
              <a:t>This is introduced as a simple melody in the right hand, accompanied by the left.</a:t>
            </a:r>
          </a:p>
          <a:p>
            <a:pPr marL="342900" indent="-342900" algn="l" fontAlgn="auto">
              <a:spcAft>
                <a:spcPts val="0"/>
              </a:spcAft>
              <a:buFont typeface="Arial"/>
              <a:buChar char="•"/>
              <a:defRPr/>
            </a:pPr>
            <a:r>
              <a:rPr lang="en-US" sz="2400" b="1" dirty="0" smtClean="0"/>
              <a:t>Variations – </a:t>
            </a:r>
            <a:r>
              <a:rPr lang="en-US" sz="2400" dirty="0" smtClean="0"/>
              <a:t>As the piece progresses, the variations become more and more complex. This showcased Mozart’s talents as a composer and his technical ability on the piano.</a:t>
            </a:r>
            <a:endParaRPr lang="en-US" sz="2400" b="1" dirty="0"/>
          </a:p>
        </p:txBody>
      </p:sp>
      <p:sp>
        <p:nvSpPr>
          <p:cNvPr id="6" name="Title 5"/>
          <p:cNvSpPr>
            <a:spLocks noGrp="1"/>
          </p:cNvSpPr>
          <p:nvPr>
            <p:ph type="title"/>
          </p:nvPr>
        </p:nvSpPr>
        <p:spPr/>
        <p:txBody>
          <a:bodyPr/>
          <a:lstStyle/>
          <a:p>
            <a:pPr fontAlgn="auto">
              <a:spcAft>
                <a:spcPts val="0"/>
              </a:spcAft>
              <a:defRPr/>
            </a:pPr>
            <a:r>
              <a:rPr lang="en-US" dirty="0" smtClean="0">
                <a:solidFill>
                  <a:schemeClr val="bg1">
                    <a:lumMod val="75000"/>
                    <a:lumOff val="25000"/>
                  </a:schemeClr>
                </a:solidFill>
              </a:rPr>
              <a:t>Mozart’s Compositions: Twinkle, Twinkle, Little Star</a:t>
            </a:r>
            <a:endParaRPr lang="en-US" dirty="0">
              <a:solidFill>
                <a:schemeClr val="bg1">
                  <a:lumMod val="75000"/>
                  <a:lumOff val="25000"/>
                </a:schemeClr>
              </a:solidFill>
            </a:endParaRPr>
          </a:p>
        </p:txBody>
      </p:sp>
      <p:pic>
        <p:nvPicPr>
          <p:cNvPr id="2048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6888" y="4579938"/>
            <a:ext cx="229711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2238375"/>
            <a:ext cx="2784475"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14281" r="14281"/>
          <a:stretch>
            <a:fillRect/>
          </a:stretch>
        </p:blipFill>
        <p:spPr bwMode="auto">
          <a:xfrm>
            <a:off x="1852613" y="2027238"/>
            <a:ext cx="5438775" cy="3263900"/>
          </a:xfrm>
          <a:ln>
            <a:headEnd/>
            <a:tailEnd/>
          </a:ln>
        </p:spPr>
      </p:pic>
      <p:sp>
        <p:nvSpPr>
          <p:cNvPr id="8" name="Text Placeholder 7"/>
          <p:cNvSpPr>
            <a:spLocks noGrp="1"/>
          </p:cNvSpPr>
          <p:nvPr>
            <p:ph type="body" sz="quarter" idx="13"/>
          </p:nvPr>
        </p:nvSpPr>
        <p:spPr>
          <a:xfrm>
            <a:off x="1736725" y="5516563"/>
            <a:ext cx="5670550" cy="549275"/>
          </a:xfrm>
        </p:spPr>
        <p:txBody>
          <a:bodyPr/>
          <a:lstStyle/>
          <a:p>
            <a:pPr fontAlgn="auto">
              <a:spcAft>
                <a:spcPts val="0"/>
              </a:spcAft>
              <a:defRPr/>
            </a:pPr>
            <a:r>
              <a:rPr dirty="0"/>
              <a:t>This is the opening theme of Mozart’s Lullaby.</a:t>
            </a:r>
          </a:p>
        </p:txBody>
      </p:sp>
      <p:sp>
        <p:nvSpPr>
          <p:cNvPr id="6" name="Title 5"/>
          <p:cNvSpPr>
            <a:spLocks noGrp="1"/>
          </p:cNvSpPr>
          <p:nvPr>
            <p:ph type="title"/>
          </p:nvPr>
        </p:nvSpPr>
        <p:spPr>
          <a:xfrm>
            <a:off x="2514600" y="974725"/>
            <a:ext cx="4114800" cy="701675"/>
          </a:xfrm>
        </p:spPr>
        <p:txBody>
          <a:bodyPr/>
          <a:lstStyle/>
          <a:p>
            <a:pPr fontAlgn="auto">
              <a:spcAft>
                <a:spcPts val="0"/>
              </a:spcAft>
              <a:defRPr/>
            </a:pPr>
            <a:r>
              <a:rPr lang="en-US" dirty="0" smtClean="0">
                <a:solidFill>
                  <a:schemeClr val="bg1">
                    <a:lumMod val="75000"/>
                    <a:lumOff val="25000"/>
                  </a:schemeClr>
                </a:solidFill>
              </a:rPr>
              <a:t>The Theme</a:t>
            </a:r>
            <a:endParaRPr lang="en-US" dirty="0">
              <a:solidFill>
                <a:schemeClr val="bg1">
                  <a:lumMod val="75000"/>
                  <a:lumOff val="2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46050" y="1809750"/>
            <a:ext cx="6948488" cy="4219575"/>
          </a:xfrm>
        </p:spPr>
        <p:txBody>
          <a:bodyPr>
            <a:noAutofit/>
          </a:bodyPr>
          <a:lstStyle/>
          <a:p>
            <a:pPr algn="l" fontAlgn="auto">
              <a:spcAft>
                <a:spcPts val="0"/>
              </a:spcAft>
              <a:defRPr/>
            </a:pPr>
            <a:r>
              <a:rPr lang="en-US" sz="3200" b="1" dirty="0" smtClean="0"/>
              <a:t>Listen to a performance of Twinkle, Twinkle, Little Star.</a:t>
            </a:r>
          </a:p>
          <a:p>
            <a:pPr marL="342900" indent="-342900" algn="l" fontAlgn="auto">
              <a:spcAft>
                <a:spcPts val="0"/>
              </a:spcAft>
              <a:buFont typeface="Arial"/>
              <a:buChar char="•"/>
              <a:defRPr/>
            </a:pPr>
            <a:r>
              <a:rPr lang="en-US" sz="3200" dirty="0" smtClean="0"/>
              <a:t>How many beats are in the bar?</a:t>
            </a:r>
          </a:p>
          <a:p>
            <a:pPr marL="342900" indent="-342900" algn="l" fontAlgn="auto">
              <a:spcAft>
                <a:spcPts val="0"/>
              </a:spcAft>
              <a:buFont typeface="Arial"/>
              <a:buChar char="•"/>
              <a:defRPr/>
            </a:pPr>
            <a:r>
              <a:rPr lang="en-US" sz="3200" dirty="0" smtClean="0"/>
              <a:t>Is it </a:t>
            </a:r>
            <a:r>
              <a:rPr lang="en-US" sz="3200" b="1" dirty="0" smtClean="0"/>
              <a:t>major </a:t>
            </a:r>
            <a:r>
              <a:rPr lang="en-US" sz="3200" dirty="0" smtClean="0"/>
              <a:t>or </a:t>
            </a:r>
            <a:r>
              <a:rPr lang="en-US" sz="3200" b="1" dirty="0" smtClean="0"/>
              <a:t>minor?</a:t>
            </a:r>
          </a:p>
          <a:p>
            <a:pPr marL="342900" indent="-342900" algn="l" fontAlgn="auto">
              <a:spcAft>
                <a:spcPts val="0"/>
              </a:spcAft>
              <a:buFont typeface="Arial"/>
              <a:buChar char="•"/>
              <a:defRPr/>
            </a:pPr>
            <a:r>
              <a:rPr lang="en-US" sz="3200" dirty="0" smtClean="0"/>
              <a:t>How would you describe the left hand accompaniment?</a:t>
            </a:r>
          </a:p>
          <a:p>
            <a:pPr marL="342900" indent="-342900" algn="l" fontAlgn="auto">
              <a:spcAft>
                <a:spcPts val="0"/>
              </a:spcAft>
              <a:buFont typeface="Arial"/>
              <a:buChar char="•"/>
              <a:defRPr/>
            </a:pPr>
            <a:r>
              <a:rPr lang="en-US" sz="3200" dirty="0" smtClean="0"/>
              <a:t>Are there any other concepts you can hear?</a:t>
            </a:r>
            <a:endParaRPr lang="en-US" sz="3200" dirty="0"/>
          </a:p>
        </p:txBody>
      </p:sp>
      <p:sp>
        <p:nvSpPr>
          <p:cNvPr id="6" name="Title 5"/>
          <p:cNvSpPr>
            <a:spLocks noGrp="1"/>
          </p:cNvSpPr>
          <p:nvPr>
            <p:ph type="title"/>
          </p:nvPr>
        </p:nvSpPr>
        <p:spPr/>
        <p:txBody>
          <a:bodyPr/>
          <a:lstStyle/>
          <a:p>
            <a:pPr fontAlgn="auto">
              <a:spcAft>
                <a:spcPts val="0"/>
              </a:spcAft>
              <a:defRPr/>
            </a:pPr>
            <a:r>
              <a:rPr lang="en-US" dirty="0" smtClean="0">
                <a:solidFill>
                  <a:schemeClr val="bg1">
                    <a:lumMod val="75000"/>
                    <a:lumOff val="25000"/>
                  </a:schemeClr>
                </a:solidFill>
              </a:rPr>
              <a:t>Mozart’s Compositions: Twinkle, Twinkle, Little Star</a:t>
            </a:r>
            <a:endParaRPr lang="en-US" dirty="0">
              <a:solidFill>
                <a:schemeClr val="bg1">
                  <a:lumMod val="75000"/>
                  <a:lumOff val="25000"/>
                </a:schemeClr>
              </a:solidFill>
            </a:endParaRPr>
          </a:p>
        </p:txBody>
      </p:sp>
      <p:pic>
        <p:nvPicPr>
          <p:cNvPr id="2253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6888" y="4579938"/>
            <a:ext cx="229711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7584" y="6156012"/>
            <a:ext cx="6192688" cy="369332"/>
          </a:xfrm>
          <a:prstGeom prst="rect">
            <a:avLst/>
          </a:prstGeom>
          <a:noFill/>
        </p:spPr>
        <p:txBody>
          <a:bodyPr wrap="square" rtlCol="0">
            <a:spAutoFit/>
          </a:bodyPr>
          <a:lstStyle/>
          <a:p>
            <a:r>
              <a:rPr lang="en-GB" dirty="0" smtClean="0">
                <a:hlinkClick r:id="rId3"/>
              </a:rPr>
              <a:t>https://www.youtube.com/watch?v=bOXdAa-G4bo</a:t>
            </a:r>
            <a:r>
              <a:rPr lang="en-GB" dirty="0" smtClean="0"/>
              <a:t> </a:t>
            </a:r>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fontAlgn="auto">
              <a:spcAft>
                <a:spcPts val="0"/>
              </a:spcAft>
              <a:defRPr/>
            </a:pPr>
            <a:r>
              <a:rPr lang="en-US" dirty="0" smtClean="0">
                <a:solidFill>
                  <a:schemeClr val="bg1">
                    <a:lumMod val="75000"/>
                    <a:lumOff val="25000"/>
                  </a:schemeClr>
                </a:solidFill>
              </a:rPr>
              <a:t>A Closer Look at the Music</a:t>
            </a:r>
            <a:endParaRPr lang="en-US" dirty="0">
              <a:solidFill>
                <a:schemeClr val="bg1">
                  <a:lumMod val="75000"/>
                  <a:lumOff val="25000"/>
                </a:schemeClr>
              </a:solidFill>
            </a:endParaRPr>
          </a:p>
        </p:txBody>
      </p:sp>
      <p:pic>
        <p:nvPicPr>
          <p:cNvPr id="23555" name="Picture 7"/>
          <p:cNvPicPr>
            <a:picLocks noChangeAspect="1"/>
          </p:cNvPicPr>
          <p:nvPr/>
        </p:nvPicPr>
        <p:blipFill>
          <a:blip r:embed="rId2">
            <a:extLst>
              <a:ext uri="{28A0092B-C50C-407E-A947-70E740481C1C}">
                <a14:useLocalDpi xmlns:a14="http://schemas.microsoft.com/office/drawing/2010/main" val="0"/>
              </a:ext>
            </a:extLst>
          </a:blip>
          <a:srcRect t="31679"/>
          <a:stretch>
            <a:fillRect/>
          </a:stretch>
        </p:blipFill>
        <p:spPr bwMode="auto">
          <a:xfrm>
            <a:off x="1143000" y="1876425"/>
            <a:ext cx="68580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143000" y="2759075"/>
            <a:ext cx="6858000" cy="758825"/>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57" name="TextBox 9"/>
          <p:cNvSpPr txBox="1">
            <a:spLocks noChangeArrowheads="1"/>
          </p:cNvSpPr>
          <p:nvPr/>
        </p:nvSpPr>
        <p:spPr bwMode="auto">
          <a:xfrm>
            <a:off x="569913" y="4175125"/>
            <a:ext cx="743108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t>The left hand creates a repeated pattern with broken chords.</a:t>
            </a:r>
          </a:p>
          <a:p>
            <a:pPr eaLnBrk="1" hangingPunct="1"/>
            <a:r>
              <a:rPr lang="en-US" altLang="en-US" sz="2800"/>
              <a:t>It uses the notes of each chord and breaks them up.</a:t>
            </a:r>
          </a:p>
          <a:p>
            <a:pPr eaLnBrk="1" hangingPunct="1"/>
            <a:r>
              <a:rPr lang="en-US" altLang="en-US" sz="2800"/>
              <a:t>This is a common feature of the Classical Period called </a:t>
            </a:r>
            <a:r>
              <a:rPr lang="en-US" altLang="en-US" sz="2800" b="1"/>
              <a:t>Alberti Bass.</a:t>
            </a:r>
            <a:endParaRPr lang="en-US" altLang="en-US" sz="2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28600" y="152400"/>
            <a:ext cx="6503988" cy="1143000"/>
          </a:xfrm>
          <a:solidFill>
            <a:srgbClr val="6600CC"/>
          </a:solidFill>
        </p:spPr>
        <p:txBody>
          <a:bodyPr/>
          <a:lstStyle/>
          <a:p>
            <a:pPr algn="l" eaLnBrk="1" hangingPunct="1"/>
            <a:r>
              <a:rPr lang="en-GB" altLang="en-US" sz="4000" b="1" smtClean="0">
                <a:solidFill>
                  <a:srgbClr val="FFFF00"/>
                </a:solidFill>
                <a:latin typeface="Plantagenet Cherokee" pitchFamily="18" charset="0"/>
              </a:rPr>
              <a:t>Theme and Variation Form</a:t>
            </a:r>
          </a:p>
        </p:txBody>
      </p:sp>
      <p:sp>
        <p:nvSpPr>
          <p:cNvPr id="49155" name="Text Box 3"/>
          <p:cNvSpPr txBox="1">
            <a:spLocks noChangeArrowheads="1"/>
          </p:cNvSpPr>
          <p:nvPr/>
        </p:nvSpPr>
        <p:spPr bwMode="auto">
          <a:xfrm>
            <a:off x="152400" y="1524000"/>
            <a:ext cx="8686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en-US" sz="1600" b="1">
                <a:solidFill>
                  <a:schemeClr val="tx2"/>
                </a:solidFill>
                <a:latin typeface="Comic Sans MS" pitchFamily="66" charset="0"/>
                <a:cs typeface="Times New Roman" pitchFamily="18" charset="0"/>
              </a:rPr>
              <a:t>VARIATION</a:t>
            </a:r>
            <a:r>
              <a:rPr lang="en-US" altLang="en-US" sz="1600">
                <a:solidFill>
                  <a:schemeClr val="tx2"/>
                </a:solidFill>
                <a:latin typeface="Comic Sans MS" pitchFamily="66" charset="0"/>
                <a:cs typeface="Times New Roman" pitchFamily="18" charset="0"/>
              </a:rPr>
              <a:t> form is one of the oldest musical designs, dating back to the very beginning of instrumental music.  It first became popular with composers in the </a:t>
            </a:r>
            <a:r>
              <a:rPr lang="en-AU" altLang="en-US" sz="1600">
                <a:solidFill>
                  <a:schemeClr val="tx2"/>
                </a:solidFill>
                <a:latin typeface="Comic Sans MS" pitchFamily="66" charset="0"/>
                <a:cs typeface="Times New Roman" pitchFamily="18" charset="0"/>
              </a:rPr>
              <a:t>16</a:t>
            </a:r>
            <a:r>
              <a:rPr lang="en-AU" altLang="en-US" sz="1600" baseline="30000">
                <a:solidFill>
                  <a:schemeClr val="tx2"/>
                </a:solidFill>
                <a:latin typeface="Comic Sans MS" pitchFamily="66" charset="0"/>
                <a:cs typeface="Times New Roman" pitchFamily="18" charset="0"/>
              </a:rPr>
              <a:t>th</a:t>
            </a:r>
            <a:r>
              <a:rPr lang="en-AU" altLang="en-US" sz="1600">
                <a:solidFill>
                  <a:schemeClr val="tx2"/>
                </a:solidFill>
                <a:latin typeface="Comic Sans MS" pitchFamily="66" charset="0"/>
                <a:cs typeface="Times New Roman" pitchFamily="18" charset="0"/>
              </a:rPr>
              <a:t> century, especially with the keyboard composers of Tudor England.</a:t>
            </a:r>
            <a:r>
              <a:rPr lang="en-GB" altLang="en-US" sz="1600">
                <a:solidFill>
                  <a:schemeClr val="tx2"/>
                </a:solidFill>
                <a:latin typeface="Comic Sans MS" pitchFamily="66" charset="0"/>
              </a:rPr>
              <a:t> </a:t>
            </a:r>
          </a:p>
        </p:txBody>
      </p:sp>
      <p:sp>
        <p:nvSpPr>
          <p:cNvPr id="49156" name="Text Box 4"/>
          <p:cNvSpPr txBox="1">
            <a:spLocks noChangeArrowheads="1"/>
          </p:cNvSpPr>
          <p:nvPr/>
        </p:nvSpPr>
        <p:spPr bwMode="auto">
          <a:xfrm>
            <a:off x="152400" y="2362200"/>
            <a:ext cx="8534400" cy="1841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50000"/>
              </a:spcBef>
              <a:buFontTx/>
              <a:buNone/>
            </a:pPr>
            <a:r>
              <a:rPr lang="en-US" altLang="en-US" sz="1600" b="1" u="sng">
                <a:solidFill>
                  <a:schemeClr val="tx2"/>
                </a:solidFill>
                <a:latin typeface="Comic Sans MS" pitchFamily="66" charset="0"/>
                <a:cs typeface="Times New Roman" pitchFamily="18" charset="0"/>
              </a:rPr>
              <a:t>THEME</a:t>
            </a:r>
          </a:p>
          <a:p>
            <a:pPr algn="just" eaLnBrk="1" hangingPunct="1">
              <a:spcBef>
                <a:spcPct val="50000"/>
              </a:spcBef>
              <a:buFontTx/>
              <a:buNone/>
            </a:pPr>
            <a:r>
              <a:rPr lang="en-US" altLang="en-US" sz="1600">
                <a:solidFill>
                  <a:schemeClr val="tx2"/>
                </a:solidFill>
                <a:latin typeface="Comic Sans MS" pitchFamily="66" charset="0"/>
                <a:cs typeface="Times New Roman" pitchFamily="18" charset="0"/>
              </a:rPr>
              <a:t>As a theme, the composer chooses a fairly simple, easy to remember tune often in </a:t>
            </a:r>
            <a:r>
              <a:rPr lang="en-US" altLang="en-US" sz="1600" b="1">
                <a:solidFill>
                  <a:schemeClr val="tx2"/>
                </a:solidFill>
                <a:latin typeface="Comic Sans MS" pitchFamily="66" charset="0"/>
                <a:cs typeface="Times New Roman" pitchFamily="18" charset="0"/>
              </a:rPr>
              <a:t>BINARY</a:t>
            </a:r>
            <a:r>
              <a:rPr lang="en-US" altLang="en-US" sz="1600">
                <a:solidFill>
                  <a:schemeClr val="tx2"/>
                </a:solidFill>
                <a:latin typeface="Comic Sans MS" pitchFamily="66" charset="0"/>
                <a:cs typeface="Times New Roman" pitchFamily="18" charset="0"/>
              </a:rPr>
              <a:t> or </a:t>
            </a:r>
            <a:r>
              <a:rPr lang="en-US" altLang="en-US" sz="1600" b="1">
                <a:solidFill>
                  <a:schemeClr val="tx2"/>
                </a:solidFill>
                <a:latin typeface="Comic Sans MS" pitchFamily="66" charset="0"/>
                <a:cs typeface="Times New Roman" pitchFamily="18" charset="0"/>
              </a:rPr>
              <a:t>TERNARY </a:t>
            </a:r>
            <a:r>
              <a:rPr lang="en-US" altLang="en-US" sz="1600">
                <a:solidFill>
                  <a:schemeClr val="tx2"/>
                </a:solidFill>
                <a:latin typeface="Comic Sans MS" pitchFamily="66" charset="0"/>
                <a:cs typeface="Times New Roman" pitchFamily="18" charset="0"/>
              </a:rPr>
              <a:t>form. (The theme may be well known folk song, borrowed from another composer or composers own work).  </a:t>
            </a:r>
          </a:p>
          <a:p>
            <a:pPr algn="just" eaLnBrk="1" hangingPunct="1">
              <a:spcBef>
                <a:spcPct val="50000"/>
              </a:spcBef>
              <a:buFontTx/>
              <a:buNone/>
            </a:pPr>
            <a:r>
              <a:rPr lang="en-US" altLang="en-US" sz="1600">
                <a:solidFill>
                  <a:schemeClr val="tx2"/>
                </a:solidFill>
                <a:latin typeface="Comic Sans MS" pitchFamily="66" charset="0"/>
                <a:cs typeface="Times New Roman" pitchFamily="18" charset="0"/>
              </a:rPr>
              <a:t>The theme is first presented in a straightforward way. Then the music is built up by repeating the tune as many times as he likes – but each time it is altered in </a:t>
            </a:r>
            <a:r>
              <a:rPr lang="en-AU" altLang="en-US" sz="1600">
                <a:solidFill>
                  <a:schemeClr val="tx2"/>
                </a:solidFill>
                <a:latin typeface="Comic Sans MS" pitchFamily="66" charset="0"/>
                <a:cs typeface="Times New Roman" pitchFamily="18" charset="0"/>
              </a:rPr>
              <a:t>some way.</a:t>
            </a:r>
            <a:r>
              <a:rPr lang="en-GB" altLang="en-US" sz="1600">
                <a:solidFill>
                  <a:schemeClr val="tx2"/>
                </a:solidFill>
                <a:latin typeface="Comic Sans MS" pitchFamily="66" charset="0"/>
              </a:rPr>
              <a:t> </a:t>
            </a:r>
          </a:p>
        </p:txBody>
      </p:sp>
      <p:sp>
        <p:nvSpPr>
          <p:cNvPr id="49157" name="Text Box 5"/>
          <p:cNvSpPr txBox="1">
            <a:spLocks noChangeArrowheads="1"/>
          </p:cNvSpPr>
          <p:nvPr/>
        </p:nvSpPr>
        <p:spPr bwMode="auto">
          <a:xfrm>
            <a:off x="228600" y="4343400"/>
            <a:ext cx="77724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b="1">
                <a:solidFill>
                  <a:srgbClr val="6600CC"/>
                </a:solidFill>
                <a:latin typeface="Comic Sans MS" pitchFamily="66" charset="0"/>
                <a:cs typeface="Times New Roman" pitchFamily="18" charset="0"/>
              </a:rPr>
              <a:t> A		 A’	      	 A’’		 A’’’</a:t>
            </a:r>
            <a:endParaRPr lang="en-US" altLang="en-US" sz="1600">
              <a:solidFill>
                <a:srgbClr val="6600CC"/>
              </a:solidFill>
              <a:latin typeface="Comic Sans MS" pitchFamily="66" charset="0"/>
              <a:cs typeface="Times New Roman" pitchFamily="18" charset="0"/>
            </a:endParaRPr>
          </a:p>
          <a:p>
            <a:pPr eaLnBrk="1" hangingPunct="1">
              <a:spcBef>
                <a:spcPct val="50000"/>
              </a:spcBef>
              <a:buFontTx/>
              <a:buNone/>
            </a:pPr>
            <a:r>
              <a:rPr lang="en-US" altLang="en-US" sz="1600" b="1">
                <a:solidFill>
                  <a:srgbClr val="FF0000"/>
                </a:solidFill>
                <a:latin typeface="Comic Sans MS" pitchFamily="66" charset="0"/>
                <a:cs typeface="Times New Roman" pitchFamily="18" charset="0"/>
              </a:rPr>
              <a:t>Theme		Variation 1	Variation 2      	Variation 3     etc</a:t>
            </a:r>
            <a:endParaRPr lang="en-US" altLang="en-US" sz="1600">
              <a:solidFill>
                <a:srgbClr val="FF0000"/>
              </a:solidFill>
              <a:latin typeface="Comic Sans MS" pitchFamily="66" charset="0"/>
              <a:cs typeface="Times New Roman" pitchFamily="18" charset="0"/>
            </a:endParaRPr>
          </a:p>
          <a:p>
            <a:pPr eaLnBrk="1" hangingPunct="1">
              <a:spcBef>
                <a:spcPct val="50000"/>
              </a:spcBef>
              <a:buFontTx/>
              <a:buNone/>
            </a:pPr>
            <a:endParaRPr lang="en-GB" altLang="en-US" sz="2400">
              <a:latin typeface="Comic Sans MS" pitchFamily="66" charset="0"/>
            </a:endParaRPr>
          </a:p>
        </p:txBody>
      </p:sp>
      <p:sp>
        <p:nvSpPr>
          <p:cNvPr id="49158" name="Rectangle 6"/>
          <p:cNvSpPr>
            <a:spLocks noChangeArrowheads="1"/>
          </p:cNvSpPr>
          <p:nvPr/>
        </p:nvSpPr>
        <p:spPr bwMode="auto">
          <a:xfrm>
            <a:off x="152400" y="5105400"/>
            <a:ext cx="6324600" cy="1558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600">
                <a:solidFill>
                  <a:schemeClr val="bg1"/>
                </a:solidFill>
                <a:latin typeface="Comic Sans MS" pitchFamily="66" charset="0"/>
                <a:cs typeface="Times New Roman" pitchFamily="18" charset="0"/>
              </a:rPr>
              <a:t>A CODA may be added to the final variation to round off the whole piece. </a:t>
            </a:r>
          </a:p>
          <a:p>
            <a:pPr algn="ctr">
              <a:spcBef>
                <a:spcPct val="50000"/>
              </a:spcBef>
              <a:buFontTx/>
              <a:buNone/>
            </a:pPr>
            <a:r>
              <a:rPr lang="en-US" altLang="en-US" sz="1600">
                <a:solidFill>
                  <a:schemeClr val="bg1"/>
                </a:solidFill>
                <a:latin typeface="Comic Sans MS" pitchFamily="66" charset="0"/>
                <a:cs typeface="Times New Roman" pitchFamily="18" charset="0"/>
              </a:rPr>
              <a:t>Or the final variation may itself serve as a CODA.</a:t>
            </a:r>
          </a:p>
          <a:p>
            <a:pPr algn="ctr">
              <a:spcBef>
                <a:spcPct val="50000"/>
              </a:spcBef>
              <a:buFontTx/>
              <a:buNone/>
            </a:pPr>
            <a:r>
              <a:rPr lang="en-US" altLang="en-US" sz="1600">
                <a:solidFill>
                  <a:schemeClr val="bg1"/>
                </a:solidFill>
                <a:latin typeface="Comic Sans MS" pitchFamily="66" charset="0"/>
                <a:cs typeface="Times New Roman" pitchFamily="18" charset="0"/>
              </a:rPr>
              <a:t>Or the composer may restate the theme exactly the same way as it was first heard.</a:t>
            </a:r>
          </a:p>
        </p:txBody>
      </p:sp>
      <p:pic>
        <p:nvPicPr>
          <p:cNvPr id="12"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5444" y="5718968"/>
            <a:ext cx="1148556" cy="11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5444" y="188639"/>
            <a:ext cx="1148556" cy="11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arn(inHorizontal)">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dissolve">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arn(inHorizontal)">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wipe(left)">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P spid="49156" grpId="0" animBg="1" autoUpdateAnimBg="0"/>
      <p:bldP spid="49157" grpId="0" autoUpdateAnimBg="0"/>
      <p:bldP spid="49158"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2051050" y="274638"/>
            <a:ext cx="5184775" cy="1143000"/>
          </a:xfrm>
        </p:spPr>
        <p:txBody>
          <a:bodyPr/>
          <a:lstStyle/>
          <a:p>
            <a:pPr eaLnBrk="1" hangingPunct="1"/>
            <a:r>
              <a:rPr lang="en-GB" altLang="en-US" sz="4000" b="1" smtClean="0">
                <a:solidFill>
                  <a:srgbClr val="99FFCC"/>
                </a:solidFill>
                <a:latin typeface="Plantagenet Cherokee" pitchFamily="18" charset="0"/>
              </a:rPr>
              <a:t>Fingerprints of the </a:t>
            </a:r>
            <a:br>
              <a:rPr lang="en-GB" altLang="en-US" sz="4000" b="1" smtClean="0">
                <a:solidFill>
                  <a:srgbClr val="99FFCC"/>
                </a:solidFill>
                <a:latin typeface="Plantagenet Cherokee" pitchFamily="18" charset="0"/>
              </a:rPr>
            </a:br>
            <a:r>
              <a:rPr lang="en-GB" altLang="en-US" sz="4000" b="1" smtClean="0">
                <a:solidFill>
                  <a:srgbClr val="99FFCC"/>
                </a:solidFill>
                <a:latin typeface="Plantagenet Cherokee" pitchFamily="18" charset="0"/>
              </a:rPr>
              <a:t>Classical Period</a:t>
            </a:r>
          </a:p>
        </p:txBody>
      </p:sp>
      <p:sp>
        <p:nvSpPr>
          <p:cNvPr id="9224" name="Rectangle 8"/>
          <p:cNvSpPr>
            <a:spLocks noChangeArrowheads="1"/>
          </p:cNvSpPr>
          <p:nvPr/>
        </p:nvSpPr>
        <p:spPr bwMode="auto">
          <a:xfrm>
            <a:off x="609600" y="3352800"/>
            <a:ext cx="77724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AU" altLang="en-US" sz="1800">
                <a:solidFill>
                  <a:schemeClr val="accent1"/>
                </a:solidFill>
                <a:latin typeface="Comic Sans MS" pitchFamily="66" charset="0"/>
                <a:cs typeface="Times New Roman" pitchFamily="18" charset="0"/>
              </a:rPr>
              <a:t>An emphasis on grace and beauty of melody and form</a:t>
            </a:r>
          </a:p>
        </p:txBody>
      </p:sp>
      <p:sp>
        <p:nvSpPr>
          <p:cNvPr id="9225" name="Rectangle 9"/>
          <p:cNvSpPr>
            <a:spLocks noChangeArrowheads="1"/>
          </p:cNvSpPr>
          <p:nvPr/>
        </p:nvSpPr>
        <p:spPr bwMode="auto">
          <a:xfrm>
            <a:off x="609600" y="4191000"/>
            <a:ext cx="77724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AU" altLang="en-US" sz="1800">
                <a:solidFill>
                  <a:srgbClr val="FF0000"/>
                </a:solidFill>
                <a:latin typeface="Comic Sans MS" pitchFamily="66" charset="0"/>
                <a:cs typeface="Times New Roman" pitchFamily="18" charset="0"/>
              </a:rPr>
              <a:t>More variety and contrast within a piece: of keys, tunes, rhythms and</a:t>
            </a:r>
          </a:p>
          <a:p>
            <a:pPr eaLnBrk="1" hangingPunct="1">
              <a:buFontTx/>
              <a:buNone/>
            </a:pPr>
            <a:r>
              <a:rPr lang="en-AU" altLang="en-US" sz="1800">
                <a:solidFill>
                  <a:srgbClr val="FF0000"/>
                </a:solidFill>
                <a:latin typeface="Comic Sans MS" pitchFamily="66" charset="0"/>
                <a:cs typeface="Times New Roman" pitchFamily="18" charset="0"/>
              </a:rPr>
              <a:t> dynamics (now using crescendo and sforzando): frequent changes of</a:t>
            </a:r>
          </a:p>
          <a:p>
            <a:pPr eaLnBrk="1" hangingPunct="1">
              <a:buFontTx/>
              <a:buNone/>
            </a:pPr>
            <a:r>
              <a:rPr lang="en-AU" altLang="en-US" sz="1800">
                <a:solidFill>
                  <a:srgbClr val="FF0000"/>
                </a:solidFill>
                <a:latin typeface="Comic Sans MS" pitchFamily="66" charset="0"/>
                <a:cs typeface="Times New Roman" pitchFamily="18" charset="0"/>
              </a:rPr>
              <a:t> mood and timbre.</a:t>
            </a:r>
          </a:p>
        </p:txBody>
      </p:sp>
      <p:sp>
        <p:nvSpPr>
          <p:cNvPr id="9226" name="Rectangle 10"/>
          <p:cNvSpPr>
            <a:spLocks noChangeArrowheads="1"/>
          </p:cNvSpPr>
          <p:nvPr/>
        </p:nvSpPr>
        <p:spPr bwMode="auto">
          <a:xfrm>
            <a:off x="609600" y="5638800"/>
            <a:ext cx="77724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AU" altLang="en-US" sz="1800">
                <a:solidFill>
                  <a:srgbClr val="9966FF"/>
                </a:solidFill>
                <a:latin typeface="Comic Sans MS" pitchFamily="66" charset="0"/>
                <a:cs typeface="Times New Roman" pitchFamily="18" charset="0"/>
              </a:rPr>
              <a:t>Melodies are shorter than that of the BAROQUE Period, with clear</a:t>
            </a:r>
          </a:p>
          <a:p>
            <a:pPr eaLnBrk="1" hangingPunct="1">
              <a:buFontTx/>
              <a:buNone/>
            </a:pPr>
            <a:r>
              <a:rPr lang="en-AU" altLang="en-US" sz="1800">
                <a:solidFill>
                  <a:srgbClr val="9966FF"/>
                </a:solidFill>
                <a:latin typeface="Comic Sans MS" pitchFamily="66" charset="0"/>
                <a:cs typeface="Times New Roman" pitchFamily="18" charset="0"/>
              </a:rPr>
              <a:t> cut phrases and clearly marked CADENCES.</a:t>
            </a:r>
          </a:p>
        </p:txBody>
      </p:sp>
      <p:sp>
        <p:nvSpPr>
          <p:cNvPr id="9222" name="Rectangle 11"/>
          <p:cNvSpPr>
            <a:spLocks noChangeArrowheads="1"/>
          </p:cNvSpPr>
          <p:nvPr/>
        </p:nvSpPr>
        <p:spPr bwMode="auto">
          <a:xfrm>
            <a:off x="1588" y="10588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2400">
              <a:latin typeface="Comic Sans MS" pitchFamily="66" charset="0"/>
            </a:endParaRPr>
          </a:p>
        </p:txBody>
      </p:sp>
      <p:pic>
        <p:nvPicPr>
          <p:cNvPr id="9223" name="Picture 27" descr="finger prints cartoons, finger prints cartoon, finger prints picture, finger prints pictures, finger prints image, finger prints images, finger prints illustration, finger prints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513" y="5943600"/>
            <a:ext cx="5222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5" descr="finger prints cartoons, finger prints cartoon, finger prints picture, finger prints pictures, finger prints image, finger prints images, finger prints illustration, finger prints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5257800"/>
            <a:ext cx="52228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6" descr="finger prints cartoons, finger prints cartoon, finger prints picture, finger prints pictures, finger prints image, finger prints images, finger prints illustration, finger prints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513" y="4572000"/>
            <a:ext cx="5222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7" descr="finger prints cartoons, finger prints cartoon, finger prints picture, finger prints pictures, finger prints image, finger prints images, finger prints illustration, finger prints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513" y="3886200"/>
            <a:ext cx="5222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4" name="Rectangle 38"/>
          <p:cNvSpPr>
            <a:spLocks noChangeArrowheads="1"/>
          </p:cNvSpPr>
          <p:nvPr/>
        </p:nvSpPr>
        <p:spPr bwMode="auto">
          <a:xfrm>
            <a:off x="533400" y="2133600"/>
            <a:ext cx="7848600" cy="696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AU" altLang="en-US" sz="1800">
                <a:solidFill>
                  <a:srgbClr val="FF33CC"/>
                </a:solidFill>
                <a:latin typeface="Comic Sans MS" pitchFamily="66" charset="0"/>
                <a:cs typeface="Times New Roman" pitchFamily="18" charset="0"/>
              </a:rPr>
              <a:t>Lighter clearer texture than the BAROQUE Period, less complicated: </a:t>
            </a:r>
          </a:p>
          <a:p>
            <a:pPr eaLnBrk="1" hangingPunct="1">
              <a:buFontTx/>
              <a:buNone/>
            </a:pPr>
            <a:r>
              <a:rPr lang="en-AU" altLang="en-US" sz="1800">
                <a:solidFill>
                  <a:srgbClr val="FF33CC"/>
                </a:solidFill>
                <a:latin typeface="Comic Sans MS" pitchFamily="66" charset="0"/>
                <a:cs typeface="Times New Roman" pitchFamily="18" charset="0"/>
              </a:rPr>
              <a:t> mainly HOMOPHONIC but POLYPHONIC writing is not forgotten.</a:t>
            </a:r>
            <a:r>
              <a:rPr lang="en-AU" altLang="en-US" sz="1800" i="1">
                <a:solidFill>
                  <a:srgbClr val="FF33CC"/>
                </a:solidFill>
                <a:latin typeface="Comic Sans MS" pitchFamily="66" charset="0"/>
                <a:cs typeface="Times New Roman" pitchFamily="18" charset="0"/>
              </a:rPr>
              <a:t> </a:t>
            </a:r>
          </a:p>
        </p:txBody>
      </p:sp>
      <p:pic>
        <p:nvPicPr>
          <p:cNvPr id="9232" name="Picture 46" descr="finger prints cartoons, finger prints cartoon, finger prints picture, finger prints pictures, finger prints image, finger prints images, finger prints illustration, finger prints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513" y="3124200"/>
            <a:ext cx="5222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47" descr="finger prints cartoons, finger prints cartoon, finger prints picture, finger prints pictures, finger prints image, finger prints images, finger prints illustration, finger prints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2438400"/>
            <a:ext cx="52228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48" descr="finger prints cartoons, finger prints cartoon, finger prints picture, finger prints pictures, finger prints image, finger prints images, finger prints illustration, finger prints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1676400"/>
            <a:ext cx="52228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thecultureconcept.com/circle/wp-content/uploads/2014/08/Moz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084"/>
            <a:ext cx="1211089" cy="1450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54"/>
                                        </p:tgtEl>
                                        <p:attrNameLst>
                                          <p:attrName>style.visibility</p:attrName>
                                        </p:attrNameLst>
                                      </p:cBhvr>
                                      <p:to>
                                        <p:strVal val="visible"/>
                                      </p:to>
                                    </p:set>
                                    <p:animEffect transition="in" filter="blinds(horizontal)">
                                      <p:cBhvr>
                                        <p:cTn id="7" dur="500"/>
                                        <p:tgtEl>
                                          <p:spTgt spid="92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arn(inHorizontal)">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25"/>
                                        </p:tgtEl>
                                        <p:attrNameLst>
                                          <p:attrName>style.visibility</p:attrName>
                                        </p:attrNameLst>
                                      </p:cBhvr>
                                      <p:to>
                                        <p:strVal val="visible"/>
                                      </p:to>
                                    </p:set>
                                    <p:animEffect transition="in" filter="dissolve">
                                      <p:cBhvr>
                                        <p:cTn id="17" dur="500"/>
                                        <p:tgtEl>
                                          <p:spTgt spid="92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226"/>
                                        </p:tgtEl>
                                        <p:attrNameLst>
                                          <p:attrName>style.visibility</p:attrName>
                                        </p:attrNameLst>
                                      </p:cBhvr>
                                      <p:to>
                                        <p:strVal val="visible"/>
                                      </p:to>
                                    </p:set>
                                    <p:animEffect transition="in" filter="wipe(up)">
                                      <p:cBhvr>
                                        <p:cTn id="22"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autoUpdateAnimBg="0"/>
      <p:bldP spid="9225" grpId="0" animBg="1" autoUpdateAnimBg="0"/>
      <p:bldP spid="9226" grpId="0" animBg="1" autoUpdateAnimBg="0"/>
      <p:bldP spid="9254"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solidFill>
            <a:srgbClr val="6600CC"/>
          </a:solidFill>
        </p:spPr>
        <p:txBody>
          <a:bodyPr/>
          <a:lstStyle/>
          <a:p>
            <a:pPr eaLnBrk="1" hangingPunct="1"/>
            <a:r>
              <a:rPr lang="en-GB" altLang="en-US" b="1" smtClean="0">
                <a:solidFill>
                  <a:srgbClr val="FFFF00"/>
                </a:solidFill>
                <a:latin typeface="Plantagenet Cherokee" pitchFamily="18" charset="0"/>
              </a:rPr>
              <a:t>Theme and Variation Form</a:t>
            </a:r>
          </a:p>
        </p:txBody>
      </p:sp>
      <p:sp>
        <p:nvSpPr>
          <p:cNvPr id="52227" name="Text Box 3"/>
          <p:cNvSpPr txBox="1">
            <a:spLocks noChangeArrowheads="1"/>
          </p:cNvSpPr>
          <p:nvPr/>
        </p:nvSpPr>
        <p:spPr bwMode="auto">
          <a:xfrm>
            <a:off x="468313" y="1628775"/>
            <a:ext cx="8207375" cy="758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u="sng">
                <a:latin typeface="Comic Sans MS" pitchFamily="66" charset="0"/>
                <a:cs typeface="Times New Roman" pitchFamily="18" charset="0"/>
              </a:rPr>
              <a:t>VARIATIONS</a:t>
            </a:r>
            <a:endParaRPr lang="en-US" altLang="en-US" sz="1400">
              <a:latin typeface="Comic Sans MS" pitchFamily="66" charset="0"/>
              <a:cs typeface="Times New Roman" pitchFamily="18" charset="0"/>
            </a:endParaRPr>
          </a:p>
          <a:p>
            <a:pPr>
              <a:spcBef>
                <a:spcPct val="0"/>
              </a:spcBef>
              <a:buFontTx/>
              <a:buNone/>
            </a:pPr>
            <a:r>
              <a:rPr lang="en-US" altLang="en-US" sz="1400">
                <a:latin typeface="Comic Sans MS" pitchFamily="66" charset="0"/>
                <a:cs typeface="Times New Roman" pitchFamily="18" charset="0"/>
              </a:rPr>
              <a:t>The  actual number of ways in which the composer may vary his theme is </a:t>
            </a:r>
          </a:p>
          <a:p>
            <a:pPr>
              <a:spcBef>
                <a:spcPct val="0"/>
              </a:spcBef>
              <a:buFontTx/>
              <a:buNone/>
            </a:pPr>
            <a:r>
              <a:rPr lang="en-US" altLang="en-US" sz="1400">
                <a:latin typeface="Comic Sans MS" pitchFamily="66" charset="0"/>
                <a:cs typeface="Times New Roman" pitchFamily="18" charset="0"/>
              </a:rPr>
              <a:t>countless – limited only by the extent of his musical imagination.</a:t>
            </a:r>
            <a:endParaRPr lang="en-GB" altLang="en-US" sz="1400">
              <a:latin typeface="Comic Sans MS" pitchFamily="66" charset="0"/>
              <a:cs typeface="Times New Roman" pitchFamily="18" charset="0"/>
            </a:endParaRPr>
          </a:p>
        </p:txBody>
      </p:sp>
      <p:sp>
        <p:nvSpPr>
          <p:cNvPr id="52228" name="Text Box 4"/>
          <p:cNvSpPr txBox="1">
            <a:spLocks noChangeArrowheads="1"/>
          </p:cNvSpPr>
          <p:nvPr/>
        </p:nvSpPr>
        <p:spPr bwMode="auto">
          <a:xfrm>
            <a:off x="533400" y="2438400"/>
            <a:ext cx="830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a:latin typeface="Comic Sans MS" pitchFamily="66" charset="0"/>
                <a:cs typeface="Times New Roman" pitchFamily="18" charset="0"/>
              </a:rPr>
              <a:t>Here are the some of the most important ones:</a:t>
            </a:r>
            <a:endParaRPr lang="en-GB" altLang="en-US" sz="2400">
              <a:latin typeface="Comic Sans MS" pitchFamily="66" charset="0"/>
            </a:endParaRPr>
          </a:p>
        </p:txBody>
      </p:sp>
      <p:sp>
        <p:nvSpPr>
          <p:cNvPr id="52229" name="Text Box 5"/>
          <p:cNvSpPr txBox="1">
            <a:spLocks noChangeArrowheads="1"/>
          </p:cNvSpPr>
          <p:nvPr/>
        </p:nvSpPr>
        <p:spPr bwMode="auto">
          <a:xfrm>
            <a:off x="0" y="2590800"/>
            <a:ext cx="8305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2">
              <a:spcBef>
                <a:spcPct val="0"/>
              </a:spcBef>
              <a:buFontTx/>
              <a:buChar char="•"/>
            </a:pPr>
            <a:r>
              <a:rPr lang="en-US" altLang="en-US" sz="1400">
                <a:solidFill>
                  <a:srgbClr val="FF0000"/>
                </a:solidFill>
                <a:latin typeface="Comic Sans MS" pitchFamily="66" charset="0"/>
                <a:cs typeface="Times New Roman" pitchFamily="18" charset="0"/>
              </a:rPr>
              <a:t> Decorating the tune, so that it may be hidden among trills, ornaments and</a:t>
            </a:r>
          </a:p>
          <a:p>
            <a:pPr lvl="2">
              <a:spcBef>
                <a:spcPct val="0"/>
              </a:spcBef>
              <a:buFontTx/>
              <a:buNone/>
            </a:pPr>
            <a:r>
              <a:rPr lang="en-US" altLang="en-US" sz="1400">
                <a:solidFill>
                  <a:srgbClr val="FF0000"/>
                </a:solidFill>
                <a:latin typeface="Comic Sans MS" pitchFamily="66" charset="0"/>
                <a:cs typeface="Times New Roman" pitchFamily="18" charset="0"/>
              </a:rPr>
              <a:t>  passing notes.</a:t>
            </a:r>
            <a:endParaRPr lang="en-GB" altLang="en-US">
              <a:solidFill>
                <a:srgbClr val="FF0000"/>
              </a:solidFill>
              <a:latin typeface="Comic Sans MS" pitchFamily="66" charset="0"/>
            </a:endParaRPr>
          </a:p>
        </p:txBody>
      </p:sp>
      <p:sp>
        <p:nvSpPr>
          <p:cNvPr id="52230" name="Text Box 6"/>
          <p:cNvSpPr txBox="1">
            <a:spLocks noChangeArrowheads="1"/>
          </p:cNvSpPr>
          <p:nvPr/>
        </p:nvSpPr>
        <p:spPr bwMode="auto">
          <a:xfrm>
            <a:off x="457200" y="3048000"/>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spcBef>
                <a:spcPct val="0"/>
              </a:spcBef>
              <a:buFontTx/>
              <a:buChar char="•"/>
            </a:pPr>
            <a:r>
              <a:rPr lang="en-US" altLang="en-US" sz="1400">
                <a:solidFill>
                  <a:srgbClr val="FFFF00"/>
                </a:solidFill>
                <a:latin typeface="Comic Sans MS" pitchFamily="66" charset="0"/>
                <a:cs typeface="Times New Roman" pitchFamily="18" charset="0"/>
              </a:rPr>
              <a:t> A change of harmony</a:t>
            </a:r>
            <a:endParaRPr lang="en-GB" altLang="en-US" sz="2400">
              <a:solidFill>
                <a:srgbClr val="FFFF00"/>
              </a:solidFill>
              <a:latin typeface="Comic Sans MS" pitchFamily="66" charset="0"/>
            </a:endParaRPr>
          </a:p>
        </p:txBody>
      </p:sp>
      <p:sp>
        <p:nvSpPr>
          <p:cNvPr id="52232" name="Text Box 8"/>
          <p:cNvSpPr txBox="1">
            <a:spLocks noChangeArrowheads="1"/>
          </p:cNvSpPr>
          <p:nvPr/>
        </p:nvSpPr>
        <p:spPr bwMode="auto">
          <a:xfrm>
            <a:off x="457200" y="3352800"/>
            <a:ext cx="655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spcBef>
                <a:spcPct val="0"/>
              </a:spcBef>
              <a:buFontTx/>
              <a:buChar char="•"/>
            </a:pPr>
            <a:r>
              <a:rPr lang="en-US" altLang="en-US" sz="1400">
                <a:solidFill>
                  <a:schemeClr val="accent2"/>
                </a:solidFill>
                <a:latin typeface="Comic Sans MS" pitchFamily="66" charset="0"/>
                <a:cs typeface="Times New Roman" pitchFamily="18" charset="0"/>
              </a:rPr>
              <a:t> A change of rhythm</a:t>
            </a:r>
            <a:endParaRPr lang="en-GB" altLang="en-US" sz="2400">
              <a:solidFill>
                <a:schemeClr val="accent2"/>
              </a:solidFill>
              <a:latin typeface="Comic Sans MS" pitchFamily="66" charset="0"/>
            </a:endParaRPr>
          </a:p>
        </p:txBody>
      </p:sp>
      <p:sp>
        <p:nvSpPr>
          <p:cNvPr id="52233" name="Text Box 9"/>
          <p:cNvSpPr txBox="1">
            <a:spLocks noChangeArrowheads="1"/>
          </p:cNvSpPr>
          <p:nvPr/>
        </p:nvSpPr>
        <p:spPr bwMode="auto">
          <a:xfrm>
            <a:off x="914400" y="3657600"/>
            <a:ext cx="708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r>
              <a:rPr lang="en-US" altLang="en-US" sz="1400">
                <a:solidFill>
                  <a:srgbClr val="FFFF00"/>
                </a:solidFill>
                <a:latin typeface="Comic Sans MS" pitchFamily="66" charset="0"/>
                <a:cs typeface="Times New Roman" pitchFamily="18" charset="0"/>
              </a:rPr>
              <a:t> A change of time signature</a:t>
            </a:r>
            <a:endParaRPr lang="en-GB" altLang="en-US" sz="1400">
              <a:solidFill>
                <a:srgbClr val="FFFF00"/>
              </a:solidFill>
              <a:latin typeface="Comic Sans MS" pitchFamily="66" charset="0"/>
              <a:cs typeface="Times New Roman" pitchFamily="18" charset="0"/>
            </a:endParaRPr>
          </a:p>
        </p:txBody>
      </p:sp>
      <p:sp>
        <p:nvSpPr>
          <p:cNvPr id="52234" name="Text Box 10"/>
          <p:cNvSpPr txBox="1">
            <a:spLocks noChangeArrowheads="1"/>
          </p:cNvSpPr>
          <p:nvPr/>
        </p:nvSpPr>
        <p:spPr bwMode="auto">
          <a:xfrm>
            <a:off x="457200" y="3962400"/>
            <a:ext cx="670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spcBef>
                <a:spcPct val="0"/>
              </a:spcBef>
              <a:buFontTx/>
              <a:buChar char="•"/>
            </a:pPr>
            <a:r>
              <a:rPr lang="en-US" altLang="en-US" sz="1400">
                <a:solidFill>
                  <a:srgbClr val="FF3300"/>
                </a:solidFill>
                <a:latin typeface="Comic Sans MS" pitchFamily="66" charset="0"/>
                <a:cs typeface="Times New Roman" pitchFamily="18" charset="0"/>
              </a:rPr>
              <a:t>A change of tempo</a:t>
            </a:r>
            <a:endParaRPr lang="en-GB" altLang="en-US" sz="2400">
              <a:solidFill>
                <a:srgbClr val="FF3300"/>
              </a:solidFill>
              <a:latin typeface="Comic Sans MS" pitchFamily="66" charset="0"/>
            </a:endParaRPr>
          </a:p>
        </p:txBody>
      </p:sp>
      <p:sp>
        <p:nvSpPr>
          <p:cNvPr id="52235" name="Text Box 11"/>
          <p:cNvSpPr txBox="1">
            <a:spLocks noChangeArrowheads="1"/>
          </p:cNvSpPr>
          <p:nvPr/>
        </p:nvSpPr>
        <p:spPr bwMode="auto">
          <a:xfrm>
            <a:off x="457200" y="4267200"/>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spcBef>
                <a:spcPct val="0"/>
              </a:spcBef>
              <a:buFontTx/>
              <a:buChar char="•"/>
            </a:pPr>
            <a:r>
              <a:rPr lang="en-US" altLang="en-US" sz="1400">
                <a:solidFill>
                  <a:srgbClr val="336699"/>
                </a:solidFill>
                <a:latin typeface="Comic Sans MS" pitchFamily="66" charset="0"/>
                <a:cs typeface="Times New Roman" pitchFamily="18" charset="0"/>
              </a:rPr>
              <a:t>A change of key i.e.. Major to minor</a:t>
            </a:r>
            <a:endParaRPr lang="en-GB" altLang="en-US" sz="2400">
              <a:solidFill>
                <a:srgbClr val="336699"/>
              </a:solidFill>
              <a:latin typeface="Comic Sans MS" pitchFamily="66" charset="0"/>
            </a:endParaRPr>
          </a:p>
        </p:txBody>
      </p:sp>
      <p:sp>
        <p:nvSpPr>
          <p:cNvPr id="52236" name="Text Box 12"/>
          <p:cNvSpPr txBox="1">
            <a:spLocks noChangeArrowheads="1"/>
          </p:cNvSpPr>
          <p:nvPr/>
        </p:nvSpPr>
        <p:spPr bwMode="auto">
          <a:xfrm>
            <a:off x="457200" y="4572000"/>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spcBef>
                <a:spcPct val="0"/>
              </a:spcBef>
              <a:buFontTx/>
              <a:buChar char="•"/>
            </a:pPr>
            <a:r>
              <a:rPr lang="en-US" altLang="en-US" sz="1400">
                <a:solidFill>
                  <a:srgbClr val="00FF00"/>
                </a:solidFill>
                <a:latin typeface="Comic Sans MS" pitchFamily="66" charset="0"/>
                <a:cs typeface="Times New Roman" pitchFamily="18" charset="0"/>
              </a:rPr>
              <a:t> Theme moved to the bass or an inner part</a:t>
            </a:r>
            <a:endParaRPr lang="en-GB" altLang="en-US" sz="2400">
              <a:solidFill>
                <a:srgbClr val="00FF00"/>
              </a:solidFill>
              <a:latin typeface="Comic Sans MS" pitchFamily="66" charset="0"/>
            </a:endParaRPr>
          </a:p>
        </p:txBody>
      </p:sp>
      <p:sp>
        <p:nvSpPr>
          <p:cNvPr id="52237" name="Text Box 13"/>
          <p:cNvSpPr txBox="1">
            <a:spLocks noChangeArrowheads="1"/>
          </p:cNvSpPr>
          <p:nvPr/>
        </p:nvSpPr>
        <p:spPr bwMode="auto">
          <a:xfrm>
            <a:off x="457200" y="48768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spcBef>
                <a:spcPct val="0"/>
              </a:spcBef>
              <a:buFontTx/>
              <a:buChar char="•"/>
            </a:pPr>
            <a:r>
              <a:rPr lang="en-US" altLang="en-US" sz="1400">
                <a:solidFill>
                  <a:srgbClr val="66CCFF"/>
                </a:solidFill>
                <a:latin typeface="Comic Sans MS" pitchFamily="66" charset="0"/>
                <a:cs typeface="Times New Roman" pitchFamily="18" charset="0"/>
              </a:rPr>
              <a:t> Presenting the theme in a cannon  (Frere Jacques) or using imitation.</a:t>
            </a:r>
            <a:endParaRPr lang="en-GB" altLang="en-US" sz="2400">
              <a:solidFill>
                <a:srgbClr val="66CCFF"/>
              </a:solidFill>
              <a:latin typeface="Comic Sans MS" pitchFamily="66" charset="0"/>
            </a:endParaRPr>
          </a:p>
        </p:txBody>
      </p:sp>
      <p:sp>
        <p:nvSpPr>
          <p:cNvPr id="52238" name="Text Box 14"/>
          <p:cNvSpPr txBox="1">
            <a:spLocks noChangeArrowheads="1"/>
          </p:cNvSpPr>
          <p:nvPr/>
        </p:nvSpPr>
        <p:spPr bwMode="auto">
          <a:xfrm>
            <a:off x="457200" y="5121275"/>
            <a:ext cx="8229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spcBef>
                <a:spcPct val="0"/>
              </a:spcBef>
              <a:buFontTx/>
              <a:buChar char="•"/>
            </a:pPr>
            <a:r>
              <a:rPr lang="en-US" altLang="en-US" sz="1400">
                <a:solidFill>
                  <a:srgbClr val="FF33CC"/>
                </a:solidFill>
                <a:latin typeface="Comic Sans MS" pitchFamily="66" charset="0"/>
                <a:cs typeface="Times New Roman" pitchFamily="18" charset="0"/>
              </a:rPr>
              <a:t> The theme itself may disappear but the harmonies  or rhythms are kept so we </a:t>
            </a:r>
          </a:p>
          <a:p>
            <a:pPr lvl="1">
              <a:spcBef>
                <a:spcPct val="0"/>
              </a:spcBef>
              <a:buFontTx/>
              <a:buNone/>
            </a:pPr>
            <a:r>
              <a:rPr lang="en-US" altLang="en-US" sz="1400">
                <a:solidFill>
                  <a:srgbClr val="FF33CC"/>
                </a:solidFill>
                <a:latin typeface="Comic Sans MS" pitchFamily="66" charset="0"/>
                <a:cs typeface="Times New Roman" pitchFamily="18" charset="0"/>
              </a:rPr>
              <a:t>  are reminded of the original tune.</a:t>
            </a:r>
            <a:endParaRPr lang="en-GB" altLang="en-US" sz="2400">
              <a:solidFill>
                <a:srgbClr val="FF33CC"/>
              </a:solidFill>
              <a:latin typeface="Comic Sans MS" pitchFamily="66" charset="0"/>
            </a:endParaRPr>
          </a:p>
        </p:txBody>
      </p:sp>
      <p:sp>
        <p:nvSpPr>
          <p:cNvPr id="52239" name="Text Box 15"/>
          <p:cNvSpPr txBox="1">
            <a:spLocks noChangeArrowheads="1"/>
          </p:cNvSpPr>
          <p:nvPr/>
        </p:nvSpPr>
        <p:spPr bwMode="auto">
          <a:xfrm>
            <a:off x="457200" y="5638800"/>
            <a:ext cx="8153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spcBef>
                <a:spcPct val="0"/>
              </a:spcBef>
              <a:buFontTx/>
              <a:buChar char="•"/>
            </a:pPr>
            <a:r>
              <a:rPr lang="en-US" altLang="en-US" sz="1400">
                <a:solidFill>
                  <a:srgbClr val="FF0000"/>
                </a:solidFill>
                <a:latin typeface="Comic Sans MS" pitchFamily="66" charset="0"/>
                <a:cs typeface="Times New Roman" pitchFamily="18" charset="0"/>
              </a:rPr>
              <a:t> A counter melody may be played above or below the theme or a new melody</a:t>
            </a:r>
          </a:p>
          <a:p>
            <a:pPr lvl="1">
              <a:spcBef>
                <a:spcPct val="0"/>
              </a:spcBef>
              <a:buFontTx/>
              <a:buNone/>
            </a:pPr>
            <a:r>
              <a:rPr lang="en-US" altLang="en-US" sz="1400">
                <a:solidFill>
                  <a:srgbClr val="FF0000"/>
                </a:solidFill>
                <a:latin typeface="Comic Sans MS" pitchFamily="66" charset="0"/>
                <a:cs typeface="Times New Roman" pitchFamily="18" charset="0"/>
              </a:rPr>
              <a:t>  takes its place above the original harmonies.</a:t>
            </a:r>
            <a:endParaRPr lang="en-GB" altLang="en-US" sz="2400">
              <a:solidFill>
                <a:srgbClr val="FF0000"/>
              </a:solidFill>
              <a:latin typeface="Comic Sans MS" pitchFamily="66" charset="0"/>
            </a:endParaRPr>
          </a:p>
        </p:txBody>
      </p:sp>
      <p:sp>
        <p:nvSpPr>
          <p:cNvPr id="52240" name="Text Box 16"/>
          <p:cNvSpPr txBox="1">
            <a:spLocks noChangeArrowheads="1"/>
          </p:cNvSpPr>
          <p:nvPr/>
        </p:nvSpPr>
        <p:spPr bwMode="auto">
          <a:xfrm>
            <a:off x="457200" y="62484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spcBef>
                <a:spcPct val="0"/>
              </a:spcBef>
              <a:buFontTx/>
              <a:buChar char="•"/>
            </a:pPr>
            <a:r>
              <a:rPr lang="en-US" altLang="en-US" sz="1400">
                <a:latin typeface="Comic Sans MS" pitchFamily="66" charset="0"/>
                <a:cs typeface="Times New Roman" pitchFamily="18" charset="0"/>
              </a:rPr>
              <a:t>If the music is for orchestra a marked change in instrumentation</a:t>
            </a:r>
            <a:endParaRPr lang="en-GB" altLang="en-US" sz="2400">
              <a:latin typeface="Comic Sans MS" pitchFamily="66" charset="0"/>
            </a:endParaRP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5444" y="5718968"/>
            <a:ext cx="1148556" cy="11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5444" y="4307284"/>
            <a:ext cx="1148556" cy="11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0-#ppt_w/2"/>
                                          </p:val>
                                        </p:tav>
                                        <p:tav tm="100000">
                                          <p:val>
                                            <p:strVal val="#ppt_x"/>
                                          </p:val>
                                        </p:tav>
                                      </p:tavLst>
                                    </p:anim>
                                    <p:anim calcmode="lin" valueType="num">
                                      <p:cBhvr additive="base">
                                        <p:cTn id="1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9"/>
                                        </p:tgtEl>
                                        <p:attrNameLst>
                                          <p:attrName>style.visibility</p:attrName>
                                        </p:attrNameLst>
                                      </p:cBhvr>
                                      <p:to>
                                        <p:strVal val="visible"/>
                                      </p:to>
                                    </p:set>
                                    <p:anim calcmode="lin" valueType="num">
                                      <p:cBhvr additive="base">
                                        <p:cTn id="19" dur="500" fill="hold"/>
                                        <p:tgtEl>
                                          <p:spTgt spid="52229"/>
                                        </p:tgtEl>
                                        <p:attrNameLst>
                                          <p:attrName>ppt_x</p:attrName>
                                        </p:attrNameLst>
                                      </p:cBhvr>
                                      <p:tavLst>
                                        <p:tav tm="0">
                                          <p:val>
                                            <p:strVal val="0-#ppt_w/2"/>
                                          </p:val>
                                        </p:tav>
                                        <p:tav tm="100000">
                                          <p:val>
                                            <p:strVal val="#ppt_x"/>
                                          </p:val>
                                        </p:tav>
                                      </p:tavLst>
                                    </p:anim>
                                    <p:anim calcmode="lin" valueType="num">
                                      <p:cBhvr additive="base">
                                        <p:cTn id="20" dur="500" fill="hold"/>
                                        <p:tgtEl>
                                          <p:spTgt spid="5222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0-#ppt_w/2"/>
                                          </p:val>
                                        </p:tav>
                                        <p:tav tm="100000">
                                          <p:val>
                                            <p:strVal val="#ppt_x"/>
                                          </p:val>
                                        </p:tav>
                                      </p:tavLst>
                                    </p:anim>
                                    <p:anim calcmode="lin" valueType="num">
                                      <p:cBhvr additive="base">
                                        <p:cTn id="26"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232"/>
                                        </p:tgtEl>
                                        <p:attrNameLst>
                                          <p:attrName>style.visibility</p:attrName>
                                        </p:attrNameLst>
                                      </p:cBhvr>
                                      <p:to>
                                        <p:strVal val="visible"/>
                                      </p:to>
                                    </p:set>
                                    <p:anim calcmode="lin" valueType="num">
                                      <p:cBhvr additive="base">
                                        <p:cTn id="31" dur="500" fill="hold"/>
                                        <p:tgtEl>
                                          <p:spTgt spid="52232"/>
                                        </p:tgtEl>
                                        <p:attrNameLst>
                                          <p:attrName>ppt_x</p:attrName>
                                        </p:attrNameLst>
                                      </p:cBhvr>
                                      <p:tavLst>
                                        <p:tav tm="0">
                                          <p:val>
                                            <p:strVal val="0-#ppt_w/2"/>
                                          </p:val>
                                        </p:tav>
                                        <p:tav tm="100000">
                                          <p:val>
                                            <p:strVal val="#ppt_x"/>
                                          </p:val>
                                        </p:tav>
                                      </p:tavLst>
                                    </p:anim>
                                    <p:anim calcmode="lin" valueType="num">
                                      <p:cBhvr additive="base">
                                        <p:cTn id="32"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233"/>
                                        </p:tgtEl>
                                        <p:attrNameLst>
                                          <p:attrName>style.visibility</p:attrName>
                                        </p:attrNameLst>
                                      </p:cBhvr>
                                      <p:to>
                                        <p:strVal val="visible"/>
                                      </p:to>
                                    </p:set>
                                    <p:anim calcmode="lin" valueType="num">
                                      <p:cBhvr additive="base">
                                        <p:cTn id="37" dur="500" fill="hold"/>
                                        <p:tgtEl>
                                          <p:spTgt spid="52233"/>
                                        </p:tgtEl>
                                        <p:attrNameLst>
                                          <p:attrName>ppt_x</p:attrName>
                                        </p:attrNameLst>
                                      </p:cBhvr>
                                      <p:tavLst>
                                        <p:tav tm="0">
                                          <p:val>
                                            <p:strVal val="0-#ppt_w/2"/>
                                          </p:val>
                                        </p:tav>
                                        <p:tav tm="100000">
                                          <p:val>
                                            <p:strVal val="#ppt_x"/>
                                          </p:val>
                                        </p:tav>
                                      </p:tavLst>
                                    </p:anim>
                                    <p:anim calcmode="lin" valueType="num">
                                      <p:cBhvr additive="base">
                                        <p:cTn id="38" dur="500" fill="hold"/>
                                        <p:tgtEl>
                                          <p:spTgt spid="5223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2234"/>
                                        </p:tgtEl>
                                        <p:attrNameLst>
                                          <p:attrName>style.visibility</p:attrName>
                                        </p:attrNameLst>
                                      </p:cBhvr>
                                      <p:to>
                                        <p:strVal val="visible"/>
                                      </p:to>
                                    </p:set>
                                    <p:anim calcmode="lin" valueType="num">
                                      <p:cBhvr additive="base">
                                        <p:cTn id="43" dur="500" fill="hold"/>
                                        <p:tgtEl>
                                          <p:spTgt spid="52234"/>
                                        </p:tgtEl>
                                        <p:attrNameLst>
                                          <p:attrName>ppt_x</p:attrName>
                                        </p:attrNameLst>
                                      </p:cBhvr>
                                      <p:tavLst>
                                        <p:tav tm="0">
                                          <p:val>
                                            <p:strVal val="0-#ppt_w/2"/>
                                          </p:val>
                                        </p:tav>
                                        <p:tav tm="100000">
                                          <p:val>
                                            <p:strVal val="#ppt_x"/>
                                          </p:val>
                                        </p:tav>
                                      </p:tavLst>
                                    </p:anim>
                                    <p:anim calcmode="lin" valueType="num">
                                      <p:cBhvr additive="base">
                                        <p:cTn id="44" dur="500" fill="hold"/>
                                        <p:tgtEl>
                                          <p:spTgt spid="5223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2235"/>
                                        </p:tgtEl>
                                        <p:attrNameLst>
                                          <p:attrName>style.visibility</p:attrName>
                                        </p:attrNameLst>
                                      </p:cBhvr>
                                      <p:to>
                                        <p:strVal val="visible"/>
                                      </p:to>
                                    </p:set>
                                    <p:anim calcmode="lin" valueType="num">
                                      <p:cBhvr additive="base">
                                        <p:cTn id="49" dur="500" fill="hold"/>
                                        <p:tgtEl>
                                          <p:spTgt spid="52235"/>
                                        </p:tgtEl>
                                        <p:attrNameLst>
                                          <p:attrName>ppt_x</p:attrName>
                                        </p:attrNameLst>
                                      </p:cBhvr>
                                      <p:tavLst>
                                        <p:tav tm="0">
                                          <p:val>
                                            <p:strVal val="0-#ppt_w/2"/>
                                          </p:val>
                                        </p:tav>
                                        <p:tav tm="100000">
                                          <p:val>
                                            <p:strVal val="#ppt_x"/>
                                          </p:val>
                                        </p:tav>
                                      </p:tavLst>
                                    </p:anim>
                                    <p:anim calcmode="lin" valueType="num">
                                      <p:cBhvr additive="base">
                                        <p:cTn id="50" dur="500" fill="hold"/>
                                        <p:tgtEl>
                                          <p:spTgt spid="5223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2236"/>
                                        </p:tgtEl>
                                        <p:attrNameLst>
                                          <p:attrName>style.visibility</p:attrName>
                                        </p:attrNameLst>
                                      </p:cBhvr>
                                      <p:to>
                                        <p:strVal val="visible"/>
                                      </p:to>
                                    </p:set>
                                    <p:anim calcmode="lin" valueType="num">
                                      <p:cBhvr additive="base">
                                        <p:cTn id="55" dur="500" fill="hold"/>
                                        <p:tgtEl>
                                          <p:spTgt spid="52236"/>
                                        </p:tgtEl>
                                        <p:attrNameLst>
                                          <p:attrName>ppt_x</p:attrName>
                                        </p:attrNameLst>
                                      </p:cBhvr>
                                      <p:tavLst>
                                        <p:tav tm="0">
                                          <p:val>
                                            <p:strVal val="0-#ppt_w/2"/>
                                          </p:val>
                                        </p:tav>
                                        <p:tav tm="100000">
                                          <p:val>
                                            <p:strVal val="#ppt_x"/>
                                          </p:val>
                                        </p:tav>
                                      </p:tavLst>
                                    </p:anim>
                                    <p:anim calcmode="lin" valueType="num">
                                      <p:cBhvr additive="base">
                                        <p:cTn id="56" dur="500" fill="hold"/>
                                        <p:tgtEl>
                                          <p:spTgt spid="5223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2237"/>
                                        </p:tgtEl>
                                        <p:attrNameLst>
                                          <p:attrName>style.visibility</p:attrName>
                                        </p:attrNameLst>
                                      </p:cBhvr>
                                      <p:to>
                                        <p:strVal val="visible"/>
                                      </p:to>
                                    </p:set>
                                    <p:anim calcmode="lin" valueType="num">
                                      <p:cBhvr additive="base">
                                        <p:cTn id="61" dur="500" fill="hold"/>
                                        <p:tgtEl>
                                          <p:spTgt spid="52237"/>
                                        </p:tgtEl>
                                        <p:attrNameLst>
                                          <p:attrName>ppt_x</p:attrName>
                                        </p:attrNameLst>
                                      </p:cBhvr>
                                      <p:tavLst>
                                        <p:tav tm="0">
                                          <p:val>
                                            <p:strVal val="0-#ppt_w/2"/>
                                          </p:val>
                                        </p:tav>
                                        <p:tav tm="100000">
                                          <p:val>
                                            <p:strVal val="#ppt_x"/>
                                          </p:val>
                                        </p:tav>
                                      </p:tavLst>
                                    </p:anim>
                                    <p:anim calcmode="lin" valueType="num">
                                      <p:cBhvr additive="base">
                                        <p:cTn id="62" dur="500" fill="hold"/>
                                        <p:tgtEl>
                                          <p:spTgt spid="5223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52238"/>
                                        </p:tgtEl>
                                        <p:attrNameLst>
                                          <p:attrName>style.visibility</p:attrName>
                                        </p:attrNameLst>
                                      </p:cBhvr>
                                      <p:to>
                                        <p:strVal val="visible"/>
                                      </p:to>
                                    </p:set>
                                    <p:anim calcmode="lin" valueType="num">
                                      <p:cBhvr additive="base">
                                        <p:cTn id="67" dur="500" fill="hold"/>
                                        <p:tgtEl>
                                          <p:spTgt spid="52238"/>
                                        </p:tgtEl>
                                        <p:attrNameLst>
                                          <p:attrName>ppt_x</p:attrName>
                                        </p:attrNameLst>
                                      </p:cBhvr>
                                      <p:tavLst>
                                        <p:tav tm="0">
                                          <p:val>
                                            <p:strVal val="0-#ppt_w/2"/>
                                          </p:val>
                                        </p:tav>
                                        <p:tav tm="100000">
                                          <p:val>
                                            <p:strVal val="#ppt_x"/>
                                          </p:val>
                                        </p:tav>
                                      </p:tavLst>
                                    </p:anim>
                                    <p:anim calcmode="lin" valueType="num">
                                      <p:cBhvr additive="base">
                                        <p:cTn id="68" dur="500" fill="hold"/>
                                        <p:tgtEl>
                                          <p:spTgt spid="5223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52239"/>
                                        </p:tgtEl>
                                        <p:attrNameLst>
                                          <p:attrName>style.visibility</p:attrName>
                                        </p:attrNameLst>
                                      </p:cBhvr>
                                      <p:to>
                                        <p:strVal val="visible"/>
                                      </p:to>
                                    </p:set>
                                    <p:anim calcmode="lin" valueType="num">
                                      <p:cBhvr additive="base">
                                        <p:cTn id="73" dur="500" fill="hold"/>
                                        <p:tgtEl>
                                          <p:spTgt spid="52239"/>
                                        </p:tgtEl>
                                        <p:attrNameLst>
                                          <p:attrName>ppt_x</p:attrName>
                                        </p:attrNameLst>
                                      </p:cBhvr>
                                      <p:tavLst>
                                        <p:tav tm="0">
                                          <p:val>
                                            <p:strVal val="0-#ppt_w/2"/>
                                          </p:val>
                                        </p:tav>
                                        <p:tav tm="100000">
                                          <p:val>
                                            <p:strVal val="#ppt_x"/>
                                          </p:val>
                                        </p:tav>
                                      </p:tavLst>
                                    </p:anim>
                                    <p:anim calcmode="lin" valueType="num">
                                      <p:cBhvr additive="base">
                                        <p:cTn id="74" dur="500" fill="hold"/>
                                        <p:tgtEl>
                                          <p:spTgt spid="52239"/>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52240"/>
                                        </p:tgtEl>
                                        <p:attrNameLst>
                                          <p:attrName>style.visibility</p:attrName>
                                        </p:attrNameLst>
                                      </p:cBhvr>
                                      <p:to>
                                        <p:strVal val="visible"/>
                                      </p:to>
                                    </p:set>
                                    <p:anim calcmode="lin" valueType="num">
                                      <p:cBhvr additive="base">
                                        <p:cTn id="79" dur="500" fill="hold"/>
                                        <p:tgtEl>
                                          <p:spTgt spid="52240"/>
                                        </p:tgtEl>
                                        <p:attrNameLst>
                                          <p:attrName>ppt_x</p:attrName>
                                        </p:attrNameLst>
                                      </p:cBhvr>
                                      <p:tavLst>
                                        <p:tav tm="0">
                                          <p:val>
                                            <p:strVal val="0-#ppt_w/2"/>
                                          </p:val>
                                        </p:tav>
                                        <p:tav tm="100000">
                                          <p:val>
                                            <p:strVal val="#ppt_x"/>
                                          </p:val>
                                        </p:tav>
                                      </p:tavLst>
                                    </p:anim>
                                    <p:anim calcmode="lin" valueType="num">
                                      <p:cBhvr additive="base">
                                        <p:cTn id="80" dur="500" fill="hold"/>
                                        <p:tgtEl>
                                          <p:spTgt spid="522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autoUpdateAnimBg="0"/>
      <p:bldP spid="52228" grpId="0" autoUpdateAnimBg="0"/>
      <p:bldP spid="52229" grpId="0" autoUpdateAnimBg="0"/>
      <p:bldP spid="52230" grpId="0" autoUpdateAnimBg="0"/>
      <p:bldP spid="52232" grpId="0" autoUpdateAnimBg="0"/>
      <p:bldP spid="52233" grpId="0" autoUpdateAnimBg="0"/>
      <p:bldP spid="52234" grpId="0" autoUpdateAnimBg="0"/>
      <p:bldP spid="52235" grpId="0" autoUpdateAnimBg="0"/>
      <p:bldP spid="52236" grpId="0" autoUpdateAnimBg="0"/>
      <p:bldP spid="52237" grpId="0" autoUpdateAnimBg="0"/>
      <p:bldP spid="52238" grpId="0" autoUpdateAnimBg="0"/>
      <p:bldP spid="52239" grpId="0" autoUpdateAnimBg="0"/>
      <p:bldP spid="5224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457200" y="304800"/>
            <a:ext cx="4906963" cy="1143000"/>
          </a:xfrm>
          <a:solidFill>
            <a:srgbClr val="6600CC"/>
          </a:solidFill>
        </p:spPr>
        <p:txBody>
          <a:bodyPr/>
          <a:lstStyle/>
          <a:p>
            <a:pPr eaLnBrk="1" hangingPunct="1"/>
            <a:r>
              <a:rPr lang="en-GB" altLang="en-US" b="1" smtClean="0">
                <a:solidFill>
                  <a:srgbClr val="FFFF00"/>
                </a:solidFill>
                <a:latin typeface="Plantagenet Cherokee" pitchFamily="18" charset="0"/>
              </a:rPr>
              <a:t>Theme and Variation Form</a:t>
            </a:r>
          </a:p>
        </p:txBody>
      </p:sp>
      <p:sp>
        <p:nvSpPr>
          <p:cNvPr id="57347" name="Text Box 3"/>
          <p:cNvSpPr txBox="1">
            <a:spLocks noChangeArrowheads="1"/>
          </p:cNvSpPr>
          <p:nvPr/>
        </p:nvSpPr>
        <p:spPr bwMode="auto">
          <a:xfrm>
            <a:off x="381000" y="2133600"/>
            <a:ext cx="5029200" cy="336550"/>
          </a:xfrm>
          <a:prstGeom prst="rect">
            <a:avLst/>
          </a:prstGeom>
          <a:solidFill>
            <a:srgbClr val="66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solidFill>
                  <a:schemeClr val="bg1"/>
                </a:solidFill>
                <a:latin typeface="Comic Sans MS" pitchFamily="66" charset="0"/>
              </a:rPr>
              <a:t>Theme:	The well known nursery rhyme!</a:t>
            </a:r>
          </a:p>
        </p:txBody>
      </p:sp>
      <p:sp>
        <p:nvSpPr>
          <p:cNvPr id="57348" name="Text Box 4"/>
          <p:cNvSpPr txBox="1">
            <a:spLocks noChangeArrowheads="1"/>
          </p:cNvSpPr>
          <p:nvPr/>
        </p:nvSpPr>
        <p:spPr bwMode="auto">
          <a:xfrm>
            <a:off x="395288" y="2636838"/>
            <a:ext cx="5054600" cy="581025"/>
          </a:xfrm>
          <a:prstGeom prst="rect">
            <a:avLst/>
          </a:prstGeom>
          <a:solidFill>
            <a:srgbClr val="33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solidFill>
                  <a:schemeClr val="bg1"/>
                </a:solidFill>
                <a:latin typeface="Comic Sans MS" pitchFamily="66" charset="0"/>
              </a:rPr>
              <a:t>Variation 1: The theme is hidden among swiftly running quavers</a:t>
            </a:r>
          </a:p>
        </p:txBody>
      </p:sp>
      <p:sp>
        <p:nvSpPr>
          <p:cNvPr id="57349" name="Text Box 5"/>
          <p:cNvSpPr txBox="1">
            <a:spLocks noChangeArrowheads="1"/>
          </p:cNvSpPr>
          <p:nvPr/>
        </p:nvSpPr>
        <p:spPr bwMode="auto">
          <a:xfrm>
            <a:off x="395288" y="3467100"/>
            <a:ext cx="5054600" cy="8255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solidFill>
                  <a:schemeClr val="bg1"/>
                </a:solidFill>
                <a:latin typeface="Comic Sans MS" pitchFamily="66" charset="0"/>
              </a:rPr>
              <a:t>Variation 2:  The semiquavers pass down to the left hand while the theme is clearly heard in the right.</a:t>
            </a:r>
          </a:p>
        </p:txBody>
      </p:sp>
      <p:sp>
        <p:nvSpPr>
          <p:cNvPr id="57350" name="Text Box 6"/>
          <p:cNvSpPr txBox="1">
            <a:spLocks noChangeArrowheads="1"/>
          </p:cNvSpPr>
          <p:nvPr/>
        </p:nvSpPr>
        <p:spPr bwMode="auto">
          <a:xfrm>
            <a:off x="363538" y="4460875"/>
            <a:ext cx="5072062" cy="336550"/>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solidFill>
                  <a:schemeClr val="bg1"/>
                </a:solidFill>
                <a:latin typeface="Comic Sans MS" pitchFamily="66" charset="0"/>
              </a:rPr>
              <a:t>Variation 3:Triplets disguise the theme</a:t>
            </a:r>
          </a:p>
        </p:txBody>
      </p:sp>
      <p:sp>
        <p:nvSpPr>
          <p:cNvPr id="57351" name="Text Box 7"/>
          <p:cNvSpPr txBox="1">
            <a:spLocks noChangeArrowheads="1"/>
          </p:cNvSpPr>
          <p:nvPr/>
        </p:nvSpPr>
        <p:spPr bwMode="auto">
          <a:xfrm>
            <a:off x="381000" y="4929188"/>
            <a:ext cx="5054600" cy="8255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solidFill>
                  <a:schemeClr val="bg1"/>
                </a:solidFill>
                <a:latin typeface="Comic Sans MS" pitchFamily="66" charset="0"/>
              </a:rPr>
              <a:t>Variation 4:The triplets move down to the bass as the theme is heard in firm chords in the right hand.</a:t>
            </a:r>
          </a:p>
        </p:txBody>
      </p:sp>
      <p:sp>
        <p:nvSpPr>
          <p:cNvPr id="57359" name="Rectangle 15"/>
          <p:cNvSpPr>
            <a:spLocks noChangeArrowheads="1"/>
          </p:cNvSpPr>
          <p:nvPr/>
        </p:nvSpPr>
        <p:spPr bwMode="auto">
          <a:xfrm>
            <a:off x="304800" y="6045200"/>
            <a:ext cx="51308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solidFill>
                  <a:schemeClr val="bg1"/>
                </a:solidFill>
                <a:latin typeface="Comic Sans MS" pitchFamily="66" charset="0"/>
              </a:rPr>
              <a:t>Variation 5: Note the change of rhythm</a:t>
            </a:r>
          </a:p>
        </p:txBody>
      </p:sp>
      <p:pic>
        <p:nvPicPr>
          <p:cNvPr id="26633" name="Picture 22" descr="http://aolsearch.aol.co.uk/aol/redir?src=image&amp;clickedItemURN=http%3A%2F%2Fwww.joemalchow.com%2Fdecorator%2Fmozart_weber.jpg&amp;moduleId=image_details.jsp.M&amp;clickedItemDescription=Image%20De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997200"/>
            <a:ext cx="28892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1" descr="twinkle_twinkle_little_star_by_maeztroronnel-d4trf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333375"/>
            <a:ext cx="3024187"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http://www.clipartbest.com/cliparts/RTd/oXX/RTdoXXET9.png">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4988" y="5961063"/>
            <a:ext cx="98901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 calcmode="lin" valueType="num">
                                      <p:cBhvr additive="base">
                                        <p:cTn id="7" dur="500" fill="hold"/>
                                        <p:tgtEl>
                                          <p:spTgt spid="57347"/>
                                        </p:tgtEl>
                                        <p:attrNameLst>
                                          <p:attrName>ppt_x</p:attrName>
                                        </p:attrNameLst>
                                      </p:cBhvr>
                                      <p:tavLst>
                                        <p:tav tm="0">
                                          <p:val>
                                            <p:strVal val="0-#ppt_w/2"/>
                                          </p:val>
                                        </p:tav>
                                        <p:tav tm="100000">
                                          <p:val>
                                            <p:strVal val="#ppt_x"/>
                                          </p:val>
                                        </p:tav>
                                      </p:tavLst>
                                    </p:anim>
                                    <p:anim calcmode="lin" valueType="num">
                                      <p:cBhvr additive="base">
                                        <p:cTn id="8" dur="500" fill="hold"/>
                                        <p:tgtEl>
                                          <p:spTgt spid="573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48"/>
                                        </p:tgtEl>
                                        <p:attrNameLst>
                                          <p:attrName>style.visibility</p:attrName>
                                        </p:attrNameLst>
                                      </p:cBhvr>
                                      <p:to>
                                        <p:strVal val="visible"/>
                                      </p:to>
                                    </p:set>
                                    <p:anim calcmode="lin" valueType="num">
                                      <p:cBhvr additive="base">
                                        <p:cTn id="13" dur="500" fill="hold"/>
                                        <p:tgtEl>
                                          <p:spTgt spid="57348"/>
                                        </p:tgtEl>
                                        <p:attrNameLst>
                                          <p:attrName>ppt_x</p:attrName>
                                        </p:attrNameLst>
                                      </p:cBhvr>
                                      <p:tavLst>
                                        <p:tav tm="0">
                                          <p:val>
                                            <p:strVal val="0-#ppt_w/2"/>
                                          </p:val>
                                        </p:tav>
                                        <p:tav tm="100000">
                                          <p:val>
                                            <p:strVal val="#ppt_x"/>
                                          </p:val>
                                        </p:tav>
                                      </p:tavLst>
                                    </p:anim>
                                    <p:anim calcmode="lin" valueType="num">
                                      <p:cBhvr additive="base">
                                        <p:cTn id="14" dur="500" fill="hold"/>
                                        <p:tgtEl>
                                          <p:spTgt spid="573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349"/>
                                        </p:tgtEl>
                                        <p:attrNameLst>
                                          <p:attrName>style.visibility</p:attrName>
                                        </p:attrNameLst>
                                      </p:cBhvr>
                                      <p:to>
                                        <p:strVal val="visible"/>
                                      </p:to>
                                    </p:set>
                                    <p:anim calcmode="lin" valueType="num">
                                      <p:cBhvr additive="base">
                                        <p:cTn id="19" dur="500" fill="hold"/>
                                        <p:tgtEl>
                                          <p:spTgt spid="57349"/>
                                        </p:tgtEl>
                                        <p:attrNameLst>
                                          <p:attrName>ppt_x</p:attrName>
                                        </p:attrNameLst>
                                      </p:cBhvr>
                                      <p:tavLst>
                                        <p:tav tm="0">
                                          <p:val>
                                            <p:strVal val="0-#ppt_w/2"/>
                                          </p:val>
                                        </p:tav>
                                        <p:tav tm="100000">
                                          <p:val>
                                            <p:strVal val="#ppt_x"/>
                                          </p:val>
                                        </p:tav>
                                      </p:tavLst>
                                    </p:anim>
                                    <p:anim calcmode="lin" valueType="num">
                                      <p:cBhvr additive="base">
                                        <p:cTn id="20" dur="500" fill="hold"/>
                                        <p:tgtEl>
                                          <p:spTgt spid="5734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7350"/>
                                        </p:tgtEl>
                                        <p:attrNameLst>
                                          <p:attrName>style.visibility</p:attrName>
                                        </p:attrNameLst>
                                      </p:cBhvr>
                                      <p:to>
                                        <p:strVal val="visible"/>
                                      </p:to>
                                    </p:set>
                                    <p:anim calcmode="lin" valueType="num">
                                      <p:cBhvr additive="base">
                                        <p:cTn id="25" dur="500" fill="hold"/>
                                        <p:tgtEl>
                                          <p:spTgt spid="57350"/>
                                        </p:tgtEl>
                                        <p:attrNameLst>
                                          <p:attrName>ppt_x</p:attrName>
                                        </p:attrNameLst>
                                      </p:cBhvr>
                                      <p:tavLst>
                                        <p:tav tm="0">
                                          <p:val>
                                            <p:strVal val="0-#ppt_w/2"/>
                                          </p:val>
                                        </p:tav>
                                        <p:tav tm="100000">
                                          <p:val>
                                            <p:strVal val="#ppt_x"/>
                                          </p:val>
                                        </p:tav>
                                      </p:tavLst>
                                    </p:anim>
                                    <p:anim calcmode="lin" valueType="num">
                                      <p:cBhvr additive="base">
                                        <p:cTn id="26" dur="500" fill="hold"/>
                                        <p:tgtEl>
                                          <p:spTgt spid="573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7351"/>
                                        </p:tgtEl>
                                        <p:attrNameLst>
                                          <p:attrName>style.visibility</p:attrName>
                                        </p:attrNameLst>
                                      </p:cBhvr>
                                      <p:to>
                                        <p:strVal val="visible"/>
                                      </p:to>
                                    </p:set>
                                    <p:anim calcmode="lin" valueType="num">
                                      <p:cBhvr additive="base">
                                        <p:cTn id="31" dur="500" fill="hold"/>
                                        <p:tgtEl>
                                          <p:spTgt spid="57351"/>
                                        </p:tgtEl>
                                        <p:attrNameLst>
                                          <p:attrName>ppt_x</p:attrName>
                                        </p:attrNameLst>
                                      </p:cBhvr>
                                      <p:tavLst>
                                        <p:tav tm="0">
                                          <p:val>
                                            <p:strVal val="0-#ppt_w/2"/>
                                          </p:val>
                                        </p:tav>
                                        <p:tav tm="100000">
                                          <p:val>
                                            <p:strVal val="#ppt_x"/>
                                          </p:val>
                                        </p:tav>
                                      </p:tavLst>
                                    </p:anim>
                                    <p:anim calcmode="lin" valueType="num">
                                      <p:cBhvr additive="base">
                                        <p:cTn id="32" dur="500" fill="hold"/>
                                        <p:tgtEl>
                                          <p:spTgt spid="5735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7359"/>
                                        </p:tgtEl>
                                        <p:attrNameLst>
                                          <p:attrName>style.visibility</p:attrName>
                                        </p:attrNameLst>
                                      </p:cBhvr>
                                      <p:to>
                                        <p:strVal val="visible"/>
                                      </p:to>
                                    </p:set>
                                    <p:anim calcmode="lin" valueType="num">
                                      <p:cBhvr additive="base">
                                        <p:cTn id="37" dur="500" fill="hold"/>
                                        <p:tgtEl>
                                          <p:spTgt spid="57359"/>
                                        </p:tgtEl>
                                        <p:attrNameLst>
                                          <p:attrName>ppt_x</p:attrName>
                                        </p:attrNameLst>
                                      </p:cBhvr>
                                      <p:tavLst>
                                        <p:tav tm="0">
                                          <p:val>
                                            <p:strVal val="0-#ppt_w/2"/>
                                          </p:val>
                                        </p:tav>
                                        <p:tav tm="100000">
                                          <p:val>
                                            <p:strVal val="#ppt_x"/>
                                          </p:val>
                                        </p:tav>
                                      </p:tavLst>
                                    </p:anim>
                                    <p:anim calcmode="lin" valueType="num">
                                      <p:cBhvr additive="base">
                                        <p:cTn id="38" dur="500" fill="hold"/>
                                        <p:tgtEl>
                                          <p:spTgt spid="573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autoUpdateAnimBg="0"/>
      <p:bldP spid="57348" grpId="0" animBg="1" autoUpdateAnimBg="0"/>
      <p:bldP spid="57349" grpId="0" animBg="1" autoUpdateAnimBg="0"/>
      <p:bldP spid="57350" grpId="0" animBg="1" autoUpdateAnimBg="0"/>
      <p:bldP spid="57351" grpId="0" animBg="1" autoUpdateAnimBg="0"/>
      <p:bldP spid="57359"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C:\Documents and Settings\LINDA\My Documents\My Pictures\classical period thisgs\surprise ma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429000"/>
            <a:ext cx="6121400" cy="6699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ectangle 21"/>
          <p:cNvSpPr>
            <a:spLocks noChangeArrowheads="1"/>
          </p:cNvSpPr>
          <p:nvPr/>
        </p:nvSpPr>
        <p:spPr bwMode="auto">
          <a:xfrm>
            <a:off x="179388" y="2012950"/>
            <a:ext cx="5400675" cy="5842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latin typeface="Comic Sans MS" pitchFamily="66" charset="0"/>
              </a:rPr>
              <a:t>He wrote 104 in total and is known as the ‘father of the Classical Symphony’.</a:t>
            </a:r>
          </a:p>
        </p:txBody>
      </p:sp>
      <p:sp>
        <p:nvSpPr>
          <p:cNvPr id="10" name="Rectangle 22"/>
          <p:cNvSpPr>
            <a:spLocks noChangeArrowheads="1"/>
          </p:cNvSpPr>
          <p:nvPr/>
        </p:nvSpPr>
        <p:spPr bwMode="auto">
          <a:xfrm>
            <a:off x="179388" y="2708275"/>
            <a:ext cx="5400675" cy="585788"/>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latin typeface="Comic Sans MS" pitchFamily="66" charset="0"/>
              </a:rPr>
              <a:t>Haydn would have conducted his symphonies by himself from the harpsichord as was the fashion at that time.</a:t>
            </a:r>
          </a:p>
        </p:txBody>
      </p:sp>
      <p:sp>
        <p:nvSpPr>
          <p:cNvPr id="12" name="Rectangle 24"/>
          <p:cNvSpPr>
            <a:spLocks noChangeArrowheads="1"/>
          </p:cNvSpPr>
          <p:nvPr/>
        </p:nvSpPr>
        <p:spPr bwMode="auto">
          <a:xfrm>
            <a:off x="179388" y="1268413"/>
            <a:ext cx="5400675" cy="585787"/>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latin typeface="Comic Sans MS" pitchFamily="66" charset="0"/>
              </a:rPr>
              <a:t>Haydn was one of the earliest composers to write SYMPHONIES</a:t>
            </a:r>
          </a:p>
        </p:txBody>
      </p:sp>
      <p:sp>
        <p:nvSpPr>
          <p:cNvPr id="27654" name="Rectangle 2"/>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4000" b="1">
                <a:latin typeface="Plantagenet Cherokee" pitchFamily="18" charset="0"/>
              </a:rPr>
              <a:t>The Symphony</a:t>
            </a:r>
            <a:endParaRPr lang="en-US" altLang="en-US" sz="4000" b="1">
              <a:latin typeface="Plantagenet Cherokee" pitchFamily="18" charset="0"/>
            </a:endParaRPr>
          </a:p>
        </p:txBody>
      </p:sp>
      <p:pic>
        <p:nvPicPr>
          <p:cNvPr id="27655" name="Picture 13" descr="hayd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88913"/>
            <a:ext cx="32385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4" descr="Orchestr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4149725"/>
            <a:ext cx="75612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ymphony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05300" y="5413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9242" fill="hold"/>
                                        <p:tgtEl>
                                          <p:spTgt spid="2"/>
                                        </p:tgtEl>
                                      </p:cBhvr>
                                    </p:cmd>
                                  </p:childTnLst>
                                </p:cTn>
                              </p:par>
                            </p:childTnLst>
                          </p:cTn>
                        </p:par>
                      </p:childTnLst>
                    </p:cTn>
                  </p:par>
                </p:childTnLst>
              </p:cTn>
              <p:nextCondLst>
                <p:cond evt="onClick" delay="0">
                  <p:tgtEl>
                    <p:spTgt spid="2"/>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9" grpId="0" animBg="1" autoUpdateAnimBg="0"/>
      <p:bldP spid="10" grpId="0" animBg="1" autoUpdateAnimBg="0"/>
      <p:bldP spid="1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ph40_opening.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3851275" y="4048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txBox="1">
            <a:spLocks noChangeArrowheads="1"/>
          </p:cNvSpPr>
          <p:nvPr/>
        </p:nvSpPr>
        <p:spPr bwMode="auto">
          <a:xfrm>
            <a:off x="250825" y="260350"/>
            <a:ext cx="4392613"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a:latin typeface="Plantagenet Cherokee" pitchFamily="18" charset="0"/>
              </a:rPr>
              <a:t>Basic plan of a </a:t>
            </a:r>
            <a:br>
              <a:rPr lang="en-GB" altLang="en-US" sz="3600" b="1">
                <a:latin typeface="Plantagenet Cherokee" pitchFamily="18" charset="0"/>
              </a:rPr>
            </a:br>
            <a:r>
              <a:rPr lang="en-GB" altLang="en-US" sz="3600" b="1">
                <a:latin typeface="Plantagenet Cherokee" pitchFamily="18" charset="0"/>
              </a:rPr>
              <a:t>Classical Symphony</a:t>
            </a:r>
          </a:p>
        </p:txBody>
      </p:sp>
      <p:pic>
        <p:nvPicPr>
          <p:cNvPr id="28676" name="Picture 5" descr="..\..\clipart\orchestr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791200"/>
            <a:ext cx="8610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323850" y="6092825"/>
            <a:ext cx="2840038" cy="3048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400">
                <a:latin typeface="Comic Sans MS" pitchFamily="66" charset="0"/>
              </a:rPr>
              <a:t>Mov. 1 Mozart Symphony No. 40</a:t>
            </a:r>
          </a:p>
        </p:txBody>
      </p:sp>
      <p:sp>
        <p:nvSpPr>
          <p:cNvPr id="7" name="Rectangle 15"/>
          <p:cNvSpPr>
            <a:spLocks noChangeArrowheads="1"/>
          </p:cNvSpPr>
          <p:nvPr/>
        </p:nvSpPr>
        <p:spPr bwMode="auto">
          <a:xfrm>
            <a:off x="609600" y="3068638"/>
            <a:ext cx="7772400" cy="9144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Char char="•"/>
            </a:pPr>
            <a:r>
              <a:rPr lang="en-AU" altLang="en-US" sz="1800" u="sng">
                <a:solidFill>
                  <a:srgbClr val="FFFF00"/>
                </a:solidFill>
                <a:latin typeface="Comic Sans MS" pitchFamily="66" charset="0"/>
                <a:cs typeface="Times New Roman" pitchFamily="18" charset="0"/>
              </a:rPr>
              <a:t>Movement Two</a:t>
            </a:r>
            <a:r>
              <a:rPr lang="en-AU" altLang="en-US" sz="1800">
                <a:solidFill>
                  <a:srgbClr val="FFFF00"/>
                </a:solidFill>
                <a:latin typeface="Comic Sans MS" pitchFamily="66" charset="0"/>
                <a:cs typeface="Times New Roman" pitchFamily="18" charset="0"/>
              </a:rPr>
              <a:t>		at a slower tempo, and more song 					like: often in </a:t>
            </a:r>
            <a:r>
              <a:rPr lang="en-AU" altLang="en-US" sz="1800">
                <a:solidFill>
                  <a:schemeClr val="bg1"/>
                </a:solidFill>
                <a:latin typeface="Comic Sans MS" pitchFamily="66" charset="0"/>
                <a:cs typeface="Times New Roman" pitchFamily="18" charset="0"/>
              </a:rPr>
              <a:t>TERNARY FORM</a:t>
            </a:r>
            <a:r>
              <a:rPr lang="en-AU" altLang="en-US" sz="1800">
                <a:solidFill>
                  <a:srgbClr val="333399"/>
                </a:solidFill>
                <a:latin typeface="Comic Sans MS" pitchFamily="66" charset="0"/>
                <a:cs typeface="Times New Roman" pitchFamily="18" charset="0"/>
              </a:rPr>
              <a:t>, </a:t>
            </a:r>
            <a:r>
              <a:rPr lang="en-AU" altLang="en-US" sz="1800">
                <a:solidFill>
                  <a:srgbClr val="FFFF00"/>
                </a:solidFill>
                <a:latin typeface="Comic Sans MS" pitchFamily="66" charset="0"/>
                <a:cs typeface="Times New Roman" pitchFamily="18" charset="0"/>
              </a:rPr>
              <a:t>or</a:t>
            </a:r>
            <a:r>
              <a:rPr lang="en-AU" altLang="en-US" sz="1800">
                <a:solidFill>
                  <a:srgbClr val="FF0000"/>
                </a:solidFill>
                <a:latin typeface="Comic Sans MS" pitchFamily="66" charset="0"/>
                <a:cs typeface="Times New Roman" pitchFamily="18" charset="0"/>
              </a:rPr>
              <a:t> 				</a:t>
            </a:r>
            <a:r>
              <a:rPr lang="en-AU" altLang="en-US" sz="1800">
                <a:solidFill>
                  <a:schemeClr val="bg1"/>
                </a:solidFill>
                <a:latin typeface="Comic Sans MS" pitchFamily="66" charset="0"/>
                <a:cs typeface="Times New Roman" pitchFamily="18" charset="0"/>
              </a:rPr>
              <a:t>THEME &amp; VARIATIONS.</a:t>
            </a:r>
          </a:p>
          <a:p>
            <a:pPr eaLnBrk="1" hangingPunct="1">
              <a:lnSpc>
                <a:spcPct val="90000"/>
              </a:lnSpc>
              <a:buFontTx/>
              <a:buChar char="•"/>
            </a:pPr>
            <a:endParaRPr lang="en-GB" altLang="en-US" sz="1800">
              <a:solidFill>
                <a:schemeClr val="bg1"/>
              </a:solidFill>
              <a:latin typeface="Comic Sans MS" pitchFamily="66" charset="0"/>
            </a:endParaRPr>
          </a:p>
        </p:txBody>
      </p:sp>
      <p:sp>
        <p:nvSpPr>
          <p:cNvPr id="8" name="Rectangle 16"/>
          <p:cNvSpPr>
            <a:spLocks noChangeArrowheads="1"/>
          </p:cNvSpPr>
          <p:nvPr/>
        </p:nvSpPr>
        <p:spPr bwMode="auto">
          <a:xfrm>
            <a:off x="609600" y="4746625"/>
            <a:ext cx="7772400" cy="9144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Char char="•"/>
            </a:pPr>
            <a:r>
              <a:rPr lang="en-AU" altLang="en-US" sz="1800" u="sng">
                <a:solidFill>
                  <a:schemeClr val="hlink"/>
                </a:solidFill>
                <a:latin typeface="Comic Sans MS" pitchFamily="66" charset="0"/>
                <a:cs typeface="Times New Roman" pitchFamily="18" charset="0"/>
              </a:rPr>
              <a:t>Movement Four (Finale)</a:t>
            </a:r>
            <a:r>
              <a:rPr lang="en-AU" altLang="en-US" sz="1800">
                <a:solidFill>
                  <a:schemeClr val="hlink"/>
                </a:solidFill>
                <a:latin typeface="Comic Sans MS" pitchFamily="66" charset="0"/>
                <a:cs typeface="Times New Roman" pitchFamily="18" charset="0"/>
              </a:rPr>
              <a:t>	at a fast tempo, often light hearted</a:t>
            </a:r>
          </a:p>
          <a:p>
            <a:pPr eaLnBrk="1" hangingPunct="1">
              <a:lnSpc>
                <a:spcPct val="90000"/>
              </a:lnSpc>
              <a:buFontTx/>
              <a:buNone/>
            </a:pPr>
            <a:r>
              <a:rPr lang="en-AU" altLang="en-US" sz="1800">
                <a:solidFill>
                  <a:schemeClr val="hlink"/>
                </a:solidFill>
                <a:latin typeface="Comic Sans MS" pitchFamily="66" charset="0"/>
                <a:cs typeface="Times New Roman" pitchFamily="18" charset="0"/>
              </a:rPr>
              <a:t>					in mood in RONDO FORM or  </a:t>
            </a:r>
          </a:p>
          <a:p>
            <a:pPr eaLnBrk="1" hangingPunct="1">
              <a:lnSpc>
                <a:spcPct val="90000"/>
              </a:lnSpc>
              <a:buFontTx/>
              <a:buNone/>
            </a:pPr>
            <a:r>
              <a:rPr lang="en-AU" altLang="en-US" sz="1800">
                <a:solidFill>
                  <a:schemeClr val="hlink"/>
                </a:solidFill>
                <a:latin typeface="Comic Sans MS" pitchFamily="66" charset="0"/>
                <a:cs typeface="Times New Roman" pitchFamily="18" charset="0"/>
              </a:rPr>
              <a:t>                                                     sometimes THEME &amp;VARIATIONS.</a:t>
            </a:r>
            <a:endParaRPr lang="en-GB" altLang="en-US" sz="1800">
              <a:solidFill>
                <a:schemeClr val="hlink"/>
              </a:solidFill>
              <a:latin typeface="Comic Sans MS" pitchFamily="66" charset="0"/>
            </a:endParaRPr>
          </a:p>
        </p:txBody>
      </p:sp>
      <p:sp>
        <p:nvSpPr>
          <p:cNvPr id="9" name="Rectangle 17"/>
          <p:cNvSpPr>
            <a:spLocks noChangeArrowheads="1"/>
          </p:cNvSpPr>
          <p:nvPr/>
        </p:nvSpPr>
        <p:spPr bwMode="auto">
          <a:xfrm>
            <a:off x="609600" y="4043363"/>
            <a:ext cx="7772400" cy="6096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Char char="•"/>
            </a:pPr>
            <a:r>
              <a:rPr lang="en-AU" altLang="en-US" sz="1800" u="sng">
                <a:solidFill>
                  <a:srgbClr val="00FF00"/>
                </a:solidFill>
                <a:latin typeface="Comic Sans MS" pitchFamily="66" charset="0"/>
                <a:cs typeface="Times New Roman" pitchFamily="18" charset="0"/>
              </a:rPr>
              <a:t>Movement Three</a:t>
            </a:r>
            <a:r>
              <a:rPr lang="en-AU" altLang="en-US" sz="1800">
                <a:solidFill>
                  <a:srgbClr val="660066"/>
                </a:solidFill>
                <a:latin typeface="Comic Sans MS" pitchFamily="66" charset="0"/>
                <a:cs typeface="Times New Roman" pitchFamily="18" charset="0"/>
              </a:rPr>
              <a:t>		</a:t>
            </a:r>
            <a:r>
              <a:rPr lang="en-AU" altLang="en-US" sz="1800">
                <a:solidFill>
                  <a:schemeClr val="bg1"/>
                </a:solidFill>
                <a:latin typeface="Comic Sans MS" pitchFamily="66" charset="0"/>
                <a:cs typeface="Times New Roman" pitchFamily="18" charset="0"/>
              </a:rPr>
              <a:t>MINUTET and TRIO</a:t>
            </a:r>
            <a:r>
              <a:rPr lang="en-AU" altLang="en-US" sz="1800">
                <a:solidFill>
                  <a:srgbClr val="FF0000"/>
                </a:solidFill>
                <a:latin typeface="Comic Sans MS" pitchFamily="66" charset="0"/>
                <a:cs typeface="Times New Roman" pitchFamily="18" charset="0"/>
              </a:rPr>
              <a:t> </a:t>
            </a:r>
            <a:r>
              <a:rPr lang="en-AU" altLang="en-US" sz="1800">
                <a:solidFill>
                  <a:srgbClr val="00FF00"/>
                </a:solidFill>
                <a:latin typeface="Comic Sans MS" pitchFamily="66" charset="0"/>
                <a:cs typeface="Times New Roman" pitchFamily="18" charset="0"/>
              </a:rPr>
              <a:t>–Later a</a:t>
            </a:r>
          </a:p>
          <a:p>
            <a:pPr eaLnBrk="1" hangingPunct="1">
              <a:lnSpc>
                <a:spcPct val="90000"/>
              </a:lnSpc>
              <a:buFontTx/>
              <a:buNone/>
            </a:pPr>
            <a:r>
              <a:rPr lang="en-AU" altLang="en-US" sz="1800">
                <a:solidFill>
                  <a:srgbClr val="00FF00"/>
                </a:solidFill>
                <a:latin typeface="Comic Sans MS" pitchFamily="66" charset="0"/>
                <a:cs typeface="Times New Roman" pitchFamily="18" charset="0"/>
              </a:rPr>
              <a:t>					</a:t>
            </a:r>
            <a:r>
              <a:rPr lang="en-AU" altLang="en-US" sz="1800">
                <a:solidFill>
                  <a:schemeClr val="bg1"/>
                </a:solidFill>
                <a:latin typeface="Comic Sans MS" pitchFamily="66" charset="0"/>
                <a:cs typeface="Times New Roman" pitchFamily="18" charset="0"/>
              </a:rPr>
              <a:t>SCHERZO</a:t>
            </a:r>
          </a:p>
          <a:p>
            <a:pPr eaLnBrk="1" hangingPunct="1">
              <a:lnSpc>
                <a:spcPct val="90000"/>
              </a:lnSpc>
              <a:buFontTx/>
              <a:buChar char="•"/>
            </a:pPr>
            <a:endParaRPr lang="en-GB" altLang="en-US" sz="1800">
              <a:solidFill>
                <a:srgbClr val="FF0000"/>
              </a:solidFill>
              <a:latin typeface="Comic Sans MS" pitchFamily="66" charset="0"/>
            </a:endParaRPr>
          </a:p>
        </p:txBody>
      </p:sp>
      <p:sp>
        <p:nvSpPr>
          <p:cNvPr id="14" name="Rectangle 27"/>
          <p:cNvSpPr>
            <a:spLocks noChangeArrowheads="1"/>
          </p:cNvSpPr>
          <p:nvPr/>
        </p:nvSpPr>
        <p:spPr bwMode="auto">
          <a:xfrm>
            <a:off x="609600" y="2271713"/>
            <a:ext cx="7707313" cy="725487"/>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50000"/>
              </a:spcBef>
              <a:buFontTx/>
              <a:buChar char="•"/>
            </a:pPr>
            <a:r>
              <a:rPr lang="en-AU" altLang="en-US" sz="1800">
                <a:latin typeface="Comic Sans MS" pitchFamily="66" charset="0"/>
                <a:cs typeface="Times New Roman" pitchFamily="18" charset="0"/>
              </a:rPr>
              <a:t>    </a:t>
            </a:r>
            <a:r>
              <a:rPr lang="en-AU" altLang="en-US" sz="1800" u="sng">
                <a:latin typeface="Comic Sans MS" pitchFamily="66" charset="0"/>
                <a:cs typeface="Times New Roman" pitchFamily="18" charset="0"/>
              </a:rPr>
              <a:t>Movement One</a:t>
            </a:r>
            <a:r>
              <a:rPr lang="en-AU" altLang="en-US" sz="1800">
                <a:latin typeface="Comic Sans MS" pitchFamily="66" charset="0"/>
                <a:cs typeface="Times New Roman" pitchFamily="18" charset="0"/>
              </a:rPr>
              <a:t>		at a fairly fast tempo in </a:t>
            </a:r>
          </a:p>
          <a:p>
            <a:pPr eaLnBrk="1" hangingPunct="1">
              <a:lnSpc>
                <a:spcPct val="90000"/>
              </a:lnSpc>
              <a:spcBef>
                <a:spcPct val="50000"/>
              </a:spcBef>
              <a:buFontTx/>
              <a:buNone/>
            </a:pPr>
            <a:r>
              <a:rPr lang="en-AU" altLang="en-US" sz="1800">
                <a:solidFill>
                  <a:schemeClr val="bg1"/>
                </a:solidFill>
                <a:latin typeface="Comic Sans MS" pitchFamily="66" charset="0"/>
                <a:cs typeface="Times New Roman" pitchFamily="18" charset="0"/>
              </a:rPr>
              <a:t>				SONATA FORM </a:t>
            </a:r>
            <a:endParaRPr lang="en-GB" altLang="en-US" sz="1800">
              <a:solidFill>
                <a:schemeClr val="bg1"/>
              </a:solidFill>
              <a:latin typeface="Comic Sans MS" pitchFamily="66" charset="0"/>
              <a:cs typeface="Times New Roman" pitchFamily="18" charset="0"/>
            </a:endParaRPr>
          </a:p>
        </p:txBody>
      </p:sp>
      <p:pic>
        <p:nvPicPr>
          <p:cNvPr id="28682" name="Picture 14" descr="untitled vvv.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ntr" presetSubtype="0" fill="hold" grpId="0" nodeType="clickEffect">
                                  <p:stCondLst>
                                    <p:cond delay="0"/>
                                  </p:stCondLst>
                                  <p:childTnLst>
                                    <p:set>
                                      <p:cBhvr>
                                        <p:cTn id="12" dur="1" fill="hold">
                                          <p:stCondLst>
                                            <p:cond delay="499"/>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499"/>
                                          </p:stCondLst>
                                        </p:cTn>
                                        <p:tgtEl>
                                          <p:spTgt spid="9"/>
                                        </p:tgtEl>
                                        <p:attrNameLst>
                                          <p:attrName>style.visibility</p:attrName>
                                        </p:attrNameLst>
                                      </p:cBhvr>
                                      <p:to>
                                        <p:strVal val="visible"/>
                                      </p:to>
                                    </p:set>
                                    <p:anim to="" calcmode="lin" valueType="num">
                                      <p:cBhvr>
                                        <p:cTn id="18" dur="1" fill="hold"/>
                                        <p:tgtEl>
                                          <p:spTgt spid="9"/>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499"/>
                                          </p:stCondLst>
                                        </p:cTn>
                                        <p:tgtEl>
                                          <p:spTgt spid="8"/>
                                        </p:tgtEl>
                                        <p:attrNameLst>
                                          <p:attrName>style.visibility</p:attrName>
                                        </p:attrNameLst>
                                      </p:cBhvr>
                                      <p:to>
                                        <p:strVal val="visible"/>
                                      </p:to>
                                    </p:set>
                                    <p:anim to="" calcmode="lin" valueType="num">
                                      <p:cBhvr>
                                        <p:cTn id="23" dur="1" fill="hold"/>
                                        <p:tgtEl>
                                          <p:spTgt spid="8"/>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499"/>
                                          </p:stCondLst>
                                        </p:cTn>
                                        <p:tgtEl>
                                          <p:spTgt spid="6"/>
                                        </p:tgtEl>
                                        <p:attrNameLst>
                                          <p:attrName>style.visibility</p:attrName>
                                        </p:attrNameLst>
                                      </p:cBhvr>
                                      <p:to>
                                        <p:strVal val="visible"/>
                                      </p:to>
                                    </p:set>
                                    <p:anim to="" calcmode="lin" valueType="num">
                                      <p:cBhvr>
                                        <p:cTn id="28" dur="1" fill="hold"/>
                                        <p:tgtEl>
                                          <p:spTgt spid="6"/>
                                        </p:tgtEl>
                                        <p:attrNameLst>
                                          <p:attrName/>
                                        </p:attrNameLst>
                                      </p:cBhvr>
                                    </p:anim>
                                  </p:childTnLst>
                                </p:cTn>
                              </p:par>
                            </p:childTnLst>
                          </p:cTn>
                        </p:par>
                        <p:par>
                          <p:cTn id="29" fill="hold" nodeType="afterGroup">
                            <p:stCondLst>
                              <p:cond delay="500"/>
                            </p:stCondLst>
                            <p:childTnLst>
                              <p:par>
                                <p:cTn id="30" presetID="1" presetClass="mediacall" presetSubtype="0" fill="hold" nodeType="afterEffect">
                                  <p:stCondLst>
                                    <p:cond delay="0"/>
                                  </p:stCondLst>
                                  <p:childTnLst>
                                    <p:cmd type="call" cmd="playFrom(0.0)">
                                      <p:cBhvr>
                                        <p:cTn id="31" dur="34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6" grpId="0" animBg="1" autoUpdateAnimBg="0"/>
      <p:bldP spid="7" grpId="0" animBg="1" autoUpdateAnimBg="0"/>
      <p:bldP spid="8" grpId="0" animBg="1" autoUpdateAnimBg="0"/>
      <p:bldP spid="9" grpId="0" animBg="1" autoUpdateAnimBg="0"/>
      <p:bldP spid="1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 descr="orchestra_tcm4-37124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7625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ym40sequence.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59436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051"/>
          <p:cNvSpPr>
            <a:spLocks noChangeArrowheads="1"/>
          </p:cNvSpPr>
          <p:nvPr/>
        </p:nvSpPr>
        <p:spPr bwMode="auto">
          <a:xfrm>
            <a:off x="3589338" y="0"/>
            <a:ext cx="5554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u="sng">
                <a:latin typeface="Plantagenet Cherokee" pitchFamily="18" charset="0"/>
              </a:rPr>
              <a:t>Symphony No. 40 </a:t>
            </a:r>
            <a:r>
              <a:rPr lang="en-GB" altLang="en-US" sz="3600" b="1">
                <a:latin typeface="Plantagenet Cherokee" pitchFamily="18" charset="0"/>
              </a:rPr>
              <a:t>- Mozart</a:t>
            </a:r>
            <a:endParaRPr lang="en-US" altLang="en-US" sz="3600" b="1" u="sng">
              <a:latin typeface="Plantagenet Cherokee" pitchFamily="18" charset="0"/>
            </a:endParaRPr>
          </a:p>
        </p:txBody>
      </p:sp>
      <p:sp>
        <p:nvSpPr>
          <p:cNvPr id="4" name="Rectangle 2052"/>
          <p:cNvSpPr>
            <a:spLocks noChangeArrowheads="1"/>
          </p:cNvSpPr>
          <p:nvPr/>
        </p:nvSpPr>
        <p:spPr bwMode="auto">
          <a:xfrm>
            <a:off x="5075238" y="981075"/>
            <a:ext cx="4068762" cy="33813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latin typeface="Comic Sans MS" pitchFamily="66" charset="0"/>
              </a:rPr>
              <a:t>One of Mozart’s most well know pieces .</a:t>
            </a:r>
            <a:endParaRPr lang="en-US" altLang="en-US" sz="1600" b="1">
              <a:latin typeface="Comic Sans MS" pitchFamily="66" charset="0"/>
            </a:endParaRPr>
          </a:p>
        </p:txBody>
      </p:sp>
      <p:sp>
        <p:nvSpPr>
          <p:cNvPr id="5" name="Rectangle 2053"/>
          <p:cNvSpPr>
            <a:spLocks noChangeArrowheads="1"/>
          </p:cNvSpPr>
          <p:nvPr/>
        </p:nvSpPr>
        <p:spPr bwMode="auto">
          <a:xfrm>
            <a:off x="0" y="1557338"/>
            <a:ext cx="4895850" cy="2308225"/>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solidFill>
                  <a:schemeClr val="bg1"/>
                </a:solidFill>
                <a:latin typeface="Comic Sans MS" pitchFamily="66" charset="0"/>
              </a:rPr>
              <a:t>A symphony is a piece of music written for the </a:t>
            </a:r>
            <a:r>
              <a:rPr lang="en-GB" altLang="en-US" sz="1600" b="1">
                <a:solidFill>
                  <a:schemeClr val="bg1"/>
                </a:solidFill>
                <a:latin typeface="Comic Sans MS" pitchFamily="66" charset="0"/>
              </a:rPr>
              <a:t>whole orchestra</a:t>
            </a:r>
            <a:r>
              <a:rPr lang="en-GB" altLang="en-US" sz="1600">
                <a:solidFill>
                  <a:schemeClr val="bg1"/>
                </a:solidFill>
                <a:latin typeface="Comic Sans MS" pitchFamily="66" charset="0"/>
              </a:rPr>
              <a:t> together. </a:t>
            </a:r>
            <a:r>
              <a:rPr lang="en-GB" altLang="en-US" sz="1600">
                <a:latin typeface="Comic Sans MS" pitchFamily="66" charset="0"/>
              </a:rPr>
              <a:t>It may sound a bit like a </a:t>
            </a:r>
            <a:r>
              <a:rPr lang="en-GB" altLang="en-US" sz="1600" b="1">
                <a:latin typeface="Comic Sans MS" pitchFamily="66" charset="0"/>
              </a:rPr>
              <a:t>concerto</a:t>
            </a:r>
            <a:r>
              <a:rPr lang="en-GB" altLang="en-US" sz="1600">
                <a:latin typeface="Comic Sans MS" pitchFamily="66" charset="0"/>
              </a:rPr>
              <a:t> to begin with, but if you listen closely you’ll hear that a </a:t>
            </a:r>
            <a:r>
              <a:rPr lang="en-GB" altLang="en-US" sz="1600" b="1">
                <a:latin typeface="Comic Sans MS" pitchFamily="66" charset="0"/>
              </a:rPr>
              <a:t>symphony</a:t>
            </a:r>
            <a:r>
              <a:rPr lang="en-GB" altLang="en-US" sz="1600">
                <a:latin typeface="Comic Sans MS" pitchFamily="66" charset="0"/>
              </a:rPr>
              <a:t> </a:t>
            </a:r>
            <a:r>
              <a:rPr lang="en-GB" altLang="en-US" sz="1600" b="1">
                <a:latin typeface="Comic Sans MS" pitchFamily="66" charset="0"/>
              </a:rPr>
              <a:t>does not</a:t>
            </a:r>
            <a:r>
              <a:rPr lang="en-GB" altLang="en-US" sz="1600">
                <a:latin typeface="Comic Sans MS" pitchFamily="66" charset="0"/>
              </a:rPr>
              <a:t> feature a solo instrument like the concerto does. All instruments in a symphony are equal. Different instruments might get to play the melody from time to time, but no single instrument is featured throughout.</a:t>
            </a:r>
            <a:endParaRPr lang="en-US" altLang="en-US" sz="1600">
              <a:latin typeface="Comic Sans MS" pitchFamily="66" charset="0"/>
            </a:endParaRPr>
          </a:p>
        </p:txBody>
      </p:sp>
      <p:pic>
        <p:nvPicPr>
          <p:cNvPr id="8" name="symph40_opening.mp3">
            <a:hlinkClick r:id="" action="ppaction://media"/>
          </p:cNvPr>
          <p:cNvPicPr>
            <a:picLocks noChangeAspect="1" noChangeArrowheads="1"/>
          </p:cNvPicPr>
          <p:nvPr>
            <a:audioFile r:link="rId4"/>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5181600" y="59436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057"/>
          <p:cNvSpPr>
            <a:spLocks noChangeArrowheads="1"/>
          </p:cNvSpPr>
          <p:nvPr/>
        </p:nvSpPr>
        <p:spPr bwMode="auto">
          <a:xfrm>
            <a:off x="5256213" y="1557338"/>
            <a:ext cx="3887787" cy="2308225"/>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latin typeface="Comic Sans MS" pitchFamily="66" charset="0"/>
              </a:rPr>
              <a:t>Mozart builds up the intro using </a:t>
            </a:r>
            <a:r>
              <a:rPr lang="en-GB" altLang="en-US" sz="1600" b="1">
                <a:latin typeface="Comic Sans MS" pitchFamily="66" charset="0"/>
              </a:rPr>
              <a:t>sequences</a:t>
            </a:r>
            <a:r>
              <a:rPr lang="en-GB" altLang="en-US" sz="1600">
                <a:latin typeface="Comic Sans MS" pitchFamily="66" charset="0"/>
              </a:rPr>
              <a:t>.</a:t>
            </a:r>
          </a:p>
          <a:p>
            <a:pPr eaLnBrk="1" hangingPunct="1">
              <a:spcBef>
                <a:spcPct val="0"/>
              </a:spcBef>
              <a:buFontTx/>
              <a:buNone/>
            </a:pPr>
            <a:r>
              <a:rPr lang="en-GB" altLang="en-US" sz="1600">
                <a:solidFill>
                  <a:schemeClr val="bg1"/>
                </a:solidFill>
                <a:latin typeface="Comic Sans MS" pitchFamily="66" charset="0"/>
              </a:rPr>
              <a:t>A </a:t>
            </a:r>
            <a:r>
              <a:rPr lang="en-GB" altLang="en-US" sz="1600" b="1">
                <a:solidFill>
                  <a:schemeClr val="bg1"/>
                </a:solidFill>
                <a:latin typeface="Comic Sans MS" pitchFamily="66" charset="0"/>
              </a:rPr>
              <a:t>sequence</a:t>
            </a:r>
            <a:r>
              <a:rPr lang="en-GB" altLang="en-US" sz="1600">
                <a:solidFill>
                  <a:schemeClr val="bg1"/>
                </a:solidFill>
                <a:latin typeface="Comic Sans MS" pitchFamily="66" charset="0"/>
              </a:rPr>
              <a:t> is when a short tune is repeated immediately, at higher or lower pitch</a:t>
            </a:r>
            <a:r>
              <a:rPr lang="en-GB" altLang="en-US" sz="1600">
                <a:latin typeface="Comic Sans MS" pitchFamily="66" charset="0"/>
              </a:rPr>
              <a:t>.</a:t>
            </a:r>
          </a:p>
          <a:p>
            <a:pPr eaLnBrk="1" hangingPunct="1">
              <a:spcBef>
                <a:spcPct val="0"/>
              </a:spcBef>
              <a:buFontTx/>
              <a:buNone/>
            </a:pPr>
            <a:r>
              <a:rPr lang="en-GB" altLang="en-US" sz="1600">
                <a:latin typeface="Comic Sans MS" pitchFamily="66" charset="0"/>
              </a:rPr>
              <a:t>This means that when the tune is repeated, but sounds slightly higher or lower than before. </a:t>
            </a:r>
            <a:r>
              <a:rPr lang="en-GB" altLang="en-US" sz="1600">
                <a:solidFill>
                  <a:srgbClr val="3333FF"/>
                </a:solidFill>
                <a:latin typeface="Comic Sans MS" pitchFamily="66" charset="0"/>
              </a:rPr>
              <a:t>Have a look… and a listen…</a:t>
            </a:r>
            <a:endParaRPr lang="en-US" altLang="en-US" sz="1600" b="1">
              <a:latin typeface="Comic Sans MS" pitchFamily="66" charset="0"/>
            </a:endParaRPr>
          </a:p>
        </p:txBody>
      </p:sp>
      <p:pic>
        <p:nvPicPr>
          <p:cNvPr id="10" name="Picture 2058"/>
          <p:cNvPicPr>
            <a:picLocks noChangeAspect="1" noChangeArrowheads="1"/>
          </p:cNvPicPr>
          <p:nvPr/>
        </p:nvPicPr>
        <p:blipFill>
          <a:blip r:embed="rId8">
            <a:extLst>
              <a:ext uri="{28A0092B-C50C-407E-A947-70E740481C1C}">
                <a14:useLocalDpi xmlns:a14="http://schemas.microsoft.com/office/drawing/2010/main" val="0"/>
              </a:ext>
            </a:extLst>
          </a:blip>
          <a:srcRect l="16780" t="31293" r="22688" b="50977"/>
          <a:stretch>
            <a:fillRect/>
          </a:stretch>
        </p:blipFill>
        <p:spPr bwMode="auto">
          <a:xfrm>
            <a:off x="0" y="4005263"/>
            <a:ext cx="915193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par>
                          <p:cTn id="25" fill="hold" nodeType="afterGroup">
                            <p:stCondLst>
                              <p:cond delay="500"/>
                            </p:stCondLst>
                            <p:childTnLst>
                              <p:par>
                                <p:cTn id="26" presetID="1" presetClass="mediacall" presetSubtype="0" fill="hold" nodeType="afterEffect">
                                  <p:stCondLst>
                                    <p:cond delay="0"/>
                                  </p:stCondLst>
                                  <p:childTnLst>
                                    <p:cmd type="call" cmd="playFrom(0.0)">
                                      <p:cBhvr>
                                        <p:cTn id="27" dur="18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4" grpId="0" animBg="1" autoUpdateAnimBg="0"/>
      <p:bldP spid="5" grpId="0" animBg="1" autoUpdateAnimBg="0"/>
      <p:bldP spid="9"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6" descr="Opera_Garnier_Grand_Escali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txBox="1">
            <a:spLocks noChangeArrowheads="1"/>
          </p:cNvSpPr>
          <p:nvPr/>
        </p:nvSpPr>
        <p:spPr>
          <a:xfrm>
            <a:off x="3203575" y="333375"/>
            <a:ext cx="2447925" cy="803275"/>
          </a:xfrm>
          <a:prstGeom prst="rect">
            <a:avLst/>
          </a:prstGeom>
          <a:solidFill>
            <a:srgbClr val="00FF00"/>
          </a:solidFill>
          <a:effectLst/>
        </p:spPr>
        <p:txBody>
          <a:bodyPr/>
          <a:lstStyle/>
          <a:p>
            <a:pPr algn="ctr">
              <a:defRPr/>
            </a:pPr>
            <a:r>
              <a:rPr lang="en-GB" sz="4400" b="1">
                <a:solidFill>
                  <a:schemeClr val="bg1"/>
                </a:solidFill>
                <a:effectLst>
                  <a:outerShdw blurRad="38100" dist="38100" dir="2700000" algn="tl">
                    <a:srgbClr val="FFFFFF"/>
                  </a:outerShdw>
                </a:effectLst>
                <a:latin typeface="Plantagenet Cherokee" pitchFamily="18" charset="0"/>
              </a:rPr>
              <a:t>Opera</a:t>
            </a:r>
          </a:p>
        </p:txBody>
      </p:sp>
      <p:sp>
        <p:nvSpPr>
          <p:cNvPr id="3" name="Text Box 11"/>
          <p:cNvSpPr txBox="1">
            <a:spLocks noChangeArrowheads="1"/>
          </p:cNvSpPr>
          <p:nvPr/>
        </p:nvSpPr>
        <p:spPr bwMode="auto">
          <a:xfrm>
            <a:off x="1619250" y="2924175"/>
            <a:ext cx="1219200" cy="36671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b="1">
                <a:solidFill>
                  <a:schemeClr val="bg1"/>
                </a:solidFill>
                <a:latin typeface="Comic Sans MS" pitchFamily="66" charset="0"/>
              </a:rPr>
              <a:t>ARIA</a:t>
            </a:r>
          </a:p>
        </p:txBody>
      </p:sp>
      <p:sp>
        <p:nvSpPr>
          <p:cNvPr id="5" name="Text Box 14"/>
          <p:cNvSpPr txBox="1">
            <a:spLocks noChangeArrowheads="1"/>
          </p:cNvSpPr>
          <p:nvPr/>
        </p:nvSpPr>
        <p:spPr bwMode="auto">
          <a:xfrm>
            <a:off x="1546225" y="3429000"/>
            <a:ext cx="1296988" cy="36671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b="1">
                <a:solidFill>
                  <a:schemeClr val="bg1"/>
                </a:solidFill>
                <a:latin typeface="Comic Sans MS" pitchFamily="66" charset="0"/>
              </a:rPr>
              <a:t>CHORUS </a:t>
            </a:r>
          </a:p>
        </p:txBody>
      </p:sp>
      <p:sp>
        <p:nvSpPr>
          <p:cNvPr id="4" name="Text Box 11"/>
          <p:cNvSpPr txBox="1">
            <a:spLocks noChangeArrowheads="1"/>
          </p:cNvSpPr>
          <p:nvPr/>
        </p:nvSpPr>
        <p:spPr bwMode="auto">
          <a:xfrm>
            <a:off x="2987675" y="2924175"/>
            <a:ext cx="2952750" cy="36671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a:solidFill>
                  <a:schemeClr val="bg1"/>
                </a:solidFill>
                <a:latin typeface="Comic Sans MS" pitchFamily="66" charset="0"/>
              </a:rPr>
              <a:t>A SONG from an OPERA</a:t>
            </a:r>
          </a:p>
        </p:txBody>
      </p:sp>
      <p:sp>
        <p:nvSpPr>
          <p:cNvPr id="6" name="Text Box 14"/>
          <p:cNvSpPr txBox="1">
            <a:spLocks noChangeArrowheads="1"/>
          </p:cNvSpPr>
          <p:nvPr/>
        </p:nvSpPr>
        <p:spPr bwMode="auto">
          <a:xfrm>
            <a:off x="1979613" y="3860800"/>
            <a:ext cx="865187" cy="36671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b="1">
                <a:solidFill>
                  <a:schemeClr val="bg1"/>
                </a:solidFill>
                <a:latin typeface="Comic Sans MS" pitchFamily="66" charset="0"/>
              </a:rPr>
              <a:t>DUET </a:t>
            </a:r>
          </a:p>
        </p:txBody>
      </p:sp>
      <p:sp>
        <p:nvSpPr>
          <p:cNvPr id="7" name="Text Box 11"/>
          <p:cNvSpPr txBox="1">
            <a:spLocks noChangeArrowheads="1"/>
          </p:cNvSpPr>
          <p:nvPr/>
        </p:nvSpPr>
        <p:spPr bwMode="auto">
          <a:xfrm>
            <a:off x="2987675" y="3429000"/>
            <a:ext cx="6156325" cy="36671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a:solidFill>
                  <a:schemeClr val="bg1"/>
                </a:solidFill>
                <a:latin typeface="Comic Sans MS" pitchFamily="66" charset="0"/>
              </a:rPr>
              <a:t>Group of singers – all Male, all Female or Mixed Voices</a:t>
            </a:r>
          </a:p>
        </p:txBody>
      </p:sp>
      <p:sp>
        <p:nvSpPr>
          <p:cNvPr id="8" name="Text Box 14"/>
          <p:cNvSpPr txBox="1">
            <a:spLocks noChangeArrowheads="1"/>
          </p:cNvSpPr>
          <p:nvPr/>
        </p:nvSpPr>
        <p:spPr bwMode="auto">
          <a:xfrm>
            <a:off x="2987675" y="3860800"/>
            <a:ext cx="3097213" cy="36671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800">
                <a:solidFill>
                  <a:schemeClr val="bg1"/>
                </a:solidFill>
                <a:latin typeface="Comic Sans MS" pitchFamily="66" charset="0"/>
              </a:rPr>
              <a:t>A song sung by 2 people</a:t>
            </a:r>
          </a:p>
        </p:txBody>
      </p:sp>
      <p:sp>
        <p:nvSpPr>
          <p:cNvPr id="30730" name="Rectangle 2"/>
          <p:cNvSpPr txBox="1">
            <a:spLocks noChangeArrowheads="1"/>
          </p:cNvSpPr>
          <p:nvPr/>
        </p:nvSpPr>
        <p:spPr bwMode="auto">
          <a:xfrm>
            <a:off x="468313" y="1412875"/>
            <a:ext cx="8027987" cy="9366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chemeClr val="hlink"/>
                </a:solidFill>
                <a:latin typeface="Comic Sans MS" pitchFamily="66" charset="0"/>
              </a:rPr>
              <a:t>A drama set to music, acted and sung by SOLOISTS and CHORUS </a:t>
            </a:r>
          </a:p>
          <a:p>
            <a:pPr algn="ctr" eaLnBrk="1" hangingPunct="1">
              <a:spcBef>
                <a:spcPct val="50000"/>
              </a:spcBef>
              <a:buFontTx/>
              <a:buNone/>
            </a:pPr>
            <a:r>
              <a:rPr lang="en-GB" altLang="en-US" sz="1800">
                <a:solidFill>
                  <a:schemeClr val="hlink"/>
                </a:solidFill>
                <a:latin typeface="Comic Sans MS" pitchFamily="66" charset="0"/>
              </a:rPr>
              <a:t>and accompanied by an ORCHESTRA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 grpId="0" animBg="1" autoUpdateAnimBg="0"/>
      <p:bldP spid="4" grpId="0" animBg="1" autoUpdateAnimBg="0"/>
      <p:bldP spid="6" grpId="0" animBg="1" autoUpdateAnimBg="0"/>
      <p:bldP spid="7" grpId="0" animBg="1" autoUpdateAnimBg="0"/>
      <p:bldP spid="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9" descr="10512510-l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5350" y="3205163"/>
            <a:ext cx="3168650"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txBox="1">
            <a:spLocks noChangeArrowheads="1"/>
          </p:cNvSpPr>
          <p:nvPr/>
        </p:nvSpPr>
        <p:spPr bwMode="auto">
          <a:xfrm rot="-5400000">
            <a:off x="-3015456" y="3015456"/>
            <a:ext cx="6858000" cy="8270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4400" b="1">
                <a:solidFill>
                  <a:schemeClr val="bg1"/>
                </a:solidFill>
                <a:latin typeface="Plantagenet Cherokee" pitchFamily="18" charset="0"/>
              </a:rPr>
              <a:t>The Magic Flute-Mozart</a:t>
            </a:r>
          </a:p>
        </p:txBody>
      </p:sp>
      <p:sp>
        <p:nvSpPr>
          <p:cNvPr id="8" name="Text Box 16"/>
          <p:cNvSpPr txBox="1">
            <a:spLocks noChangeArrowheads="1"/>
          </p:cNvSpPr>
          <p:nvPr/>
        </p:nvSpPr>
        <p:spPr bwMode="auto">
          <a:xfrm>
            <a:off x="3059113" y="1196975"/>
            <a:ext cx="5834062" cy="3365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a:solidFill>
                  <a:schemeClr val="bg1"/>
                </a:solidFill>
                <a:latin typeface="Comic Sans MS" pitchFamily="66" charset="0"/>
              </a:rPr>
              <a:t>‘Queen of the Night’ - An example of COLORATURA</a:t>
            </a:r>
          </a:p>
        </p:txBody>
      </p:sp>
      <p:sp>
        <p:nvSpPr>
          <p:cNvPr id="14" name="Rectangle 31"/>
          <p:cNvSpPr>
            <a:spLocks noChangeArrowheads="1"/>
          </p:cNvSpPr>
          <p:nvPr/>
        </p:nvSpPr>
        <p:spPr bwMode="auto">
          <a:xfrm>
            <a:off x="971550" y="188913"/>
            <a:ext cx="7921625" cy="8255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solidFill>
                  <a:schemeClr val="bg1"/>
                </a:solidFill>
                <a:latin typeface="Comic Sans MS" pitchFamily="66" charset="0"/>
              </a:rPr>
              <a:t>The opera was premiered in Vienna on September 30, 1791. Mozart conducted the orchestra, while the role of the Queen of the Night was sung by Mozart's sister-in-law.</a:t>
            </a:r>
          </a:p>
        </p:txBody>
      </p:sp>
      <p:pic>
        <p:nvPicPr>
          <p:cNvPr id="31752" name="Picture 20" descr="QueenoftheNight460x27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500438"/>
            <a:ext cx="51133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loratura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7744" y="1060450"/>
            <a:ext cx="609600" cy="609600"/>
          </a:xfrm>
          <a:prstGeom prst="rect">
            <a:avLst/>
          </a:prstGeom>
        </p:spPr>
      </p:pic>
      <p:pic>
        <p:nvPicPr>
          <p:cNvPr id="9" name="Picture 39" descr="http://www.clipartbest.com/cliparts/RTd/oXX/RTdoXXET9.png">
            <a:hlinkClick r:id="rId7" action="ppaction://hlinksldjump"/>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3888" y="6015038"/>
            <a:ext cx="98901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9113"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8" grpId="0" animBg="1" autoUpdateAnimBg="0"/>
      <p:bldP spid="14"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3" descr="C:\Documents and Settings\Linda\My Documents\My Pictures\animated clipart\notes_0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333375"/>
            <a:ext cx="6746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ChangeArrowheads="1"/>
          </p:cNvSpPr>
          <p:nvPr/>
        </p:nvSpPr>
        <p:spPr bwMode="auto">
          <a:xfrm>
            <a:off x="0" y="260350"/>
            <a:ext cx="4787900" cy="1143000"/>
          </a:xfrm>
          <a:prstGeom prst="rect">
            <a:avLst/>
          </a:prstGeom>
          <a:solidFill>
            <a:srgbClr val="FF33CC"/>
          </a:solidFill>
          <a:ln w="38100">
            <a:solidFill>
              <a:srgbClr val="FF33CC"/>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4000" b="1">
                <a:solidFill>
                  <a:schemeClr val="bg1"/>
                </a:solidFill>
                <a:latin typeface="Plantagenet Cherokee" pitchFamily="18" charset="0"/>
              </a:rPr>
              <a:t>Music for the Piano</a:t>
            </a:r>
          </a:p>
        </p:txBody>
      </p:sp>
      <p:pic>
        <p:nvPicPr>
          <p:cNvPr id="22535" name="Picture 7" descr="C:\Documents and Settings\LINDA\My Documents\My Pictures\baroque things\early pi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956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9"/>
          <p:cNvSpPr>
            <a:spLocks noChangeArrowheads="1"/>
          </p:cNvSpPr>
          <p:nvPr/>
        </p:nvSpPr>
        <p:spPr bwMode="auto">
          <a:xfrm>
            <a:off x="5184775" y="5013325"/>
            <a:ext cx="3959225" cy="13716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None/>
            </a:pPr>
            <a:r>
              <a:rPr lang="en-US" altLang="en-US" sz="1600">
                <a:solidFill>
                  <a:schemeClr val="bg1"/>
                </a:solidFill>
                <a:latin typeface="Comic Sans MS" pitchFamily="66" charset="0"/>
                <a:cs typeface="Times New Roman" pitchFamily="18" charset="0"/>
              </a:rPr>
              <a:t>The piano had considerable powers of</a:t>
            </a:r>
          </a:p>
          <a:p>
            <a:pPr eaLnBrk="1" hangingPunct="1">
              <a:lnSpc>
                <a:spcPct val="90000"/>
              </a:lnSpc>
              <a:buFontTx/>
              <a:buNone/>
            </a:pPr>
            <a:r>
              <a:rPr lang="en-US" altLang="en-US" sz="1600">
                <a:solidFill>
                  <a:schemeClr val="bg1"/>
                </a:solidFill>
                <a:latin typeface="Comic Sans MS" pitchFamily="66" charset="0"/>
                <a:cs typeface="Times New Roman" pitchFamily="18" charset="0"/>
              </a:rPr>
              <a:t> expression – loud and quiet and various </a:t>
            </a:r>
          </a:p>
          <a:p>
            <a:pPr eaLnBrk="1" hangingPunct="1">
              <a:lnSpc>
                <a:spcPct val="90000"/>
              </a:lnSpc>
              <a:buFontTx/>
              <a:buNone/>
            </a:pPr>
            <a:r>
              <a:rPr lang="en-US" altLang="en-US" sz="1600">
                <a:solidFill>
                  <a:schemeClr val="bg1"/>
                </a:solidFill>
                <a:latin typeface="Comic Sans MS" pitchFamily="66" charset="0"/>
                <a:cs typeface="Times New Roman" pitchFamily="18" charset="0"/>
              </a:rPr>
              <a:t>shades in-between (CRESCENDO and</a:t>
            </a:r>
          </a:p>
          <a:p>
            <a:pPr eaLnBrk="1" hangingPunct="1">
              <a:lnSpc>
                <a:spcPct val="90000"/>
              </a:lnSpc>
              <a:buFontTx/>
              <a:buNone/>
            </a:pPr>
            <a:r>
              <a:rPr lang="en-US" altLang="en-US" sz="1600">
                <a:solidFill>
                  <a:schemeClr val="bg1"/>
                </a:solidFill>
                <a:latin typeface="Comic Sans MS" pitchFamily="66" charset="0"/>
                <a:cs typeface="Times New Roman" pitchFamily="18" charset="0"/>
              </a:rPr>
              <a:t> DIMINUENDO, LEGATO and </a:t>
            </a:r>
          </a:p>
          <a:p>
            <a:pPr eaLnBrk="1" hangingPunct="1">
              <a:lnSpc>
                <a:spcPct val="90000"/>
              </a:lnSpc>
              <a:buFontTx/>
              <a:buNone/>
            </a:pPr>
            <a:r>
              <a:rPr lang="en-US" altLang="en-US" sz="1600">
                <a:solidFill>
                  <a:schemeClr val="bg1"/>
                </a:solidFill>
                <a:latin typeface="Comic Sans MS" pitchFamily="66" charset="0"/>
                <a:cs typeface="Times New Roman" pitchFamily="18" charset="0"/>
              </a:rPr>
              <a:t>STACCATO and cantabile).</a:t>
            </a:r>
          </a:p>
          <a:p>
            <a:pPr eaLnBrk="1" hangingPunct="1">
              <a:lnSpc>
                <a:spcPct val="90000"/>
              </a:lnSpc>
              <a:buFontTx/>
              <a:buNone/>
            </a:pPr>
            <a:r>
              <a:rPr lang="en-US" altLang="en-US" sz="1600">
                <a:solidFill>
                  <a:schemeClr val="bg1"/>
                </a:solidFill>
                <a:latin typeface="Comic Sans MS" pitchFamily="66" charset="0"/>
                <a:cs typeface="Times New Roman" pitchFamily="18" charset="0"/>
              </a:rPr>
              <a:t> </a:t>
            </a:r>
          </a:p>
          <a:p>
            <a:pPr eaLnBrk="1" hangingPunct="1">
              <a:lnSpc>
                <a:spcPct val="90000"/>
              </a:lnSpc>
              <a:buFontTx/>
              <a:buChar char="•"/>
            </a:pPr>
            <a:endParaRPr lang="en-GB" altLang="en-US" sz="1600">
              <a:solidFill>
                <a:schemeClr val="bg1"/>
              </a:solidFill>
              <a:latin typeface="Comic Sans MS" pitchFamily="66" charset="0"/>
              <a:cs typeface="Times New Roman" pitchFamily="18" charset="0"/>
            </a:endParaRPr>
          </a:p>
        </p:txBody>
      </p:sp>
      <p:sp>
        <p:nvSpPr>
          <p:cNvPr id="22538" name="Rectangle 10"/>
          <p:cNvSpPr>
            <a:spLocks noChangeArrowheads="1"/>
          </p:cNvSpPr>
          <p:nvPr/>
        </p:nvSpPr>
        <p:spPr bwMode="auto">
          <a:xfrm>
            <a:off x="0" y="2565400"/>
            <a:ext cx="4140200" cy="754063"/>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50000"/>
              </a:spcBef>
              <a:buFontTx/>
              <a:buNone/>
            </a:pPr>
            <a:r>
              <a:rPr lang="en-US" altLang="en-US" sz="1600">
                <a:solidFill>
                  <a:schemeClr val="bg1"/>
                </a:solidFill>
                <a:latin typeface="Comic Sans MS" pitchFamily="66" charset="0"/>
                <a:cs typeface="Times New Roman" pitchFamily="18" charset="0"/>
              </a:rPr>
              <a:t>The pianoforte (piano) was invented as early as 1698 by Bartolomeo Cristofori in Italy. </a:t>
            </a:r>
          </a:p>
        </p:txBody>
      </p:sp>
      <p:sp>
        <p:nvSpPr>
          <p:cNvPr id="22539" name="Rectangle 11"/>
          <p:cNvSpPr>
            <a:spLocks noChangeArrowheads="1"/>
          </p:cNvSpPr>
          <p:nvPr/>
        </p:nvSpPr>
        <p:spPr bwMode="auto">
          <a:xfrm>
            <a:off x="0" y="5734050"/>
            <a:ext cx="4211638" cy="5334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50000"/>
              </a:spcBef>
              <a:buFontTx/>
              <a:buNone/>
            </a:pPr>
            <a:r>
              <a:rPr lang="en-US" altLang="en-US" sz="1600">
                <a:solidFill>
                  <a:schemeClr val="bg1"/>
                </a:solidFill>
                <a:latin typeface="Comic Sans MS" pitchFamily="66" charset="0"/>
                <a:cs typeface="Times New Roman" pitchFamily="18" charset="0"/>
              </a:rPr>
              <a:t>It was called gravicembalo col piano e forte (a harpsichord with soft and loud). </a:t>
            </a:r>
          </a:p>
        </p:txBody>
      </p:sp>
      <p:pic>
        <p:nvPicPr>
          <p:cNvPr id="22543" name="Picture 15" descr="http://www.musicwithease.com/mozart-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3788" y="2895600"/>
            <a:ext cx="148748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The Young Mozart at the Clavichord, Detail from Le the a L'Anglaise Giclee Print by Michel Barthélémy Ollivi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8575"/>
            <a:ext cx="39243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http://www.torgny.biz/images/Cristofori_portrat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0438"/>
            <a:ext cx="16144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http://aolsearch.aol.co.uk/aol/redir?src=image&amp;clickedItemURN=http%3A%2F%2Fwww.ptg.org%2Fimages%2Fmuseum%2Fcristofori.jpg&amp;moduleId=image_details.jsp.M&amp;clickedItemDescription=Image%20Detai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3500438"/>
            <a:ext cx="24384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2" name="Rectangle 34"/>
          <p:cNvSpPr>
            <a:spLocks noChangeArrowheads="1"/>
          </p:cNvSpPr>
          <p:nvPr/>
        </p:nvSpPr>
        <p:spPr bwMode="auto">
          <a:xfrm>
            <a:off x="0" y="1773238"/>
            <a:ext cx="4140200" cy="65563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50000"/>
              </a:spcBef>
              <a:buFontTx/>
              <a:buNone/>
            </a:pPr>
            <a:r>
              <a:rPr lang="en-US" altLang="en-US" sz="1600">
                <a:solidFill>
                  <a:schemeClr val="bg1"/>
                </a:solidFill>
                <a:latin typeface="Comic Sans MS" pitchFamily="66" charset="0"/>
                <a:cs typeface="Times New Roman" pitchFamily="18" charset="0"/>
              </a:rPr>
              <a:t>Music for instruments now became</a:t>
            </a:r>
          </a:p>
          <a:p>
            <a:pPr eaLnBrk="1" hangingPunct="1">
              <a:lnSpc>
                <a:spcPct val="90000"/>
              </a:lnSpc>
              <a:spcBef>
                <a:spcPct val="50000"/>
              </a:spcBef>
              <a:buFontTx/>
              <a:buNone/>
            </a:pPr>
            <a:r>
              <a:rPr lang="en-US" altLang="en-US" sz="1600">
                <a:solidFill>
                  <a:schemeClr val="bg1"/>
                </a:solidFill>
                <a:latin typeface="Comic Sans MS" pitchFamily="66" charset="0"/>
                <a:cs typeface="Times New Roman" pitchFamily="18" charset="0"/>
              </a:rPr>
              <a:t> more important than music for voices.</a:t>
            </a:r>
            <a:endParaRPr lang="en-GB" altLang="en-US" sz="1600">
              <a:solidFill>
                <a:schemeClr val="bg1"/>
              </a:solidFill>
              <a:latin typeface="Comic Sans MS" pitchFamily="66"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62"/>
                                        </p:tgtEl>
                                        <p:attrNameLst>
                                          <p:attrName>style.visibility</p:attrName>
                                        </p:attrNameLst>
                                      </p:cBhvr>
                                      <p:to>
                                        <p:strVal val="visible"/>
                                      </p:to>
                                    </p:set>
                                    <p:anim calcmode="lin" valueType="num">
                                      <p:cBhvr additive="base">
                                        <p:cTn id="7" dur="500" fill="hold"/>
                                        <p:tgtEl>
                                          <p:spTgt spid="22562"/>
                                        </p:tgtEl>
                                        <p:attrNameLst>
                                          <p:attrName>ppt_x</p:attrName>
                                        </p:attrNameLst>
                                      </p:cBhvr>
                                      <p:tavLst>
                                        <p:tav tm="0">
                                          <p:val>
                                            <p:strVal val="0-#ppt_w/2"/>
                                          </p:val>
                                        </p:tav>
                                        <p:tav tm="100000">
                                          <p:val>
                                            <p:strVal val="#ppt_x"/>
                                          </p:val>
                                        </p:tav>
                                      </p:tavLst>
                                    </p:anim>
                                    <p:anim calcmode="lin" valueType="num">
                                      <p:cBhvr additive="base">
                                        <p:cTn id="8" dur="500" fill="hold"/>
                                        <p:tgtEl>
                                          <p:spTgt spid="225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8"/>
                                        </p:tgtEl>
                                        <p:attrNameLst>
                                          <p:attrName>style.visibility</p:attrName>
                                        </p:attrNameLst>
                                      </p:cBhvr>
                                      <p:to>
                                        <p:strVal val="visible"/>
                                      </p:to>
                                    </p:set>
                                    <p:anim calcmode="lin" valueType="num">
                                      <p:cBhvr additive="base">
                                        <p:cTn id="13" dur="500" fill="hold"/>
                                        <p:tgtEl>
                                          <p:spTgt spid="22538"/>
                                        </p:tgtEl>
                                        <p:attrNameLst>
                                          <p:attrName>ppt_x</p:attrName>
                                        </p:attrNameLst>
                                      </p:cBhvr>
                                      <p:tavLst>
                                        <p:tav tm="0">
                                          <p:val>
                                            <p:strVal val="0-#ppt_w/2"/>
                                          </p:val>
                                        </p:tav>
                                        <p:tav tm="100000">
                                          <p:val>
                                            <p:strVal val="#ppt_x"/>
                                          </p:val>
                                        </p:tav>
                                      </p:tavLst>
                                    </p:anim>
                                    <p:anim calcmode="lin" valueType="num">
                                      <p:cBhvr additive="base">
                                        <p:cTn id="14" dur="500" fill="hold"/>
                                        <p:tgtEl>
                                          <p:spTgt spid="22538"/>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1000"/>
                                  </p:stCondLst>
                                  <p:childTnLst>
                                    <p:set>
                                      <p:cBhvr>
                                        <p:cTn id="17" dur="1" fill="hold">
                                          <p:stCondLst>
                                            <p:cond delay="0"/>
                                          </p:stCondLst>
                                        </p:cTn>
                                        <p:tgtEl>
                                          <p:spTgt spid="22550"/>
                                        </p:tgtEl>
                                        <p:attrNameLst>
                                          <p:attrName>style.visibility</p:attrName>
                                        </p:attrNameLst>
                                      </p:cBhvr>
                                      <p:to>
                                        <p:strVal val="visible"/>
                                      </p:to>
                                    </p:set>
                                    <p:anim calcmode="lin" valueType="num">
                                      <p:cBhvr additive="base">
                                        <p:cTn id="18" dur="500" fill="hold"/>
                                        <p:tgtEl>
                                          <p:spTgt spid="22550"/>
                                        </p:tgtEl>
                                        <p:attrNameLst>
                                          <p:attrName>ppt_x</p:attrName>
                                        </p:attrNameLst>
                                      </p:cBhvr>
                                      <p:tavLst>
                                        <p:tav tm="0">
                                          <p:val>
                                            <p:strVal val="0-#ppt_w/2"/>
                                          </p:val>
                                        </p:tav>
                                        <p:tav tm="100000">
                                          <p:val>
                                            <p:strVal val="#ppt_x"/>
                                          </p:val>
                                        </p:tav>
                                      </p:tavLst>
                                    </p:anim>
                                    <p:anim calcmode="lin" valueType="num">
                                      <p:cBhvr additive="base">
                                        <p:cTn id="19" dur="500" fill="hold"/>
                                        <p:tgtEl>
                                          <p:spTgt spid="225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000"/>
                            </p:stCondLst>
                            <p:childTnLst>
                              <p:par>
                                <p:cTn id="21" presetID="2" presetClass="entr" presetSubtype="8" fill="hold" nodeType="afterEffect">
                                  <p:stCondLst>
                                    <p:cond delay="1000"/>
                                  </p:stCondLst>
                                  <p:childTnLst>
                                    <p:set>
                                      <p:cBhvr>
                                        <p:cTn id="22" dur="1" fill="hold">
                                          <p:stCondLst>
                                            <p:cond delay="0"/>
                                          </p:stCondLst>
                                        </p:cTn>
                                        <p:tgtEl>
                                          <p:spTgt spid="22552"/>
                                        </p:tgtEl>
                                        <p:attrNameLst>
                                          <p:attrName>style.visibility</p:attrName>
                                        </p:attrNameLst>
                                      </p:cBhvr>
                                      <p:to>
                                        <p:strVal val="visible"/>
                                      </p:to>
                                    </p:set>
                                    <p:anim calcmode="lin" valueType="num">
                                      <p:cBhvr additive="base">
                                        <p:cTn id="23" dur="500" fill="hold"/>
                                        <p:tgtEl>
                                          <p:spTgt spid="22552"/>
                                        </p:tgtEl>
                                        <p:attrNameLst>
                                          <p:attrName>ppt_x</p:attrName>
                                        </p:attrNameLst>
                                      </p:cBhvr>
                                      <p:tavLst>
                                        <p:tav tm="0">
                                          <p:val>
                                            <p:strVal val="0-#ppt_w/2"/>
                                          </p:val>
                                        </p:tav>
                                        <p:tav tm="100000">
                                          <p:val>
                                            <p:strVal val="#ppt_x"/>
                                          </p:val>
                                        </p:tav>
                                      </p:tavLst>
                                    </p:anim>
                                    <p:anim calcmode="lin" valueType="num">
                                      <p:cBhvr additive="base">
                                        <p:cTn id="24" dur="500" fill="hold"/>
                                        <p:tgtEl>
                                          <p:spTgt spid="2255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2539"/>
                                        </p:tgtEl>
                                        <p:attrNameLst>
                                          <p:attrName>style.visibility</p:attrName>
                                        </p:attrNameLst>
                                      </p:cBhvr>
                                      <p:to>
                                        <p:strVal val="visible"/>
                                      </p:to>
                                    </p:set>
                                    <p:anim calcmode="lin" valueType="num">
                                      <p:cBhvr additive="base">
                                        <p:cTn id="29" dur="500" fill="hold"/>
                                        <p:tgtEl>
                                          <p:spTgt spid="22539"/>
                                        </p:tgtEl>
                                        <p:attrNameLst>
                                          <p:attrName>ppt_x</p:attrName>
                                        </p:attrNameLst>
                                      </p:cBhvr>
                                      <p:tavLst>
                                        <p:tav tm="0">
                                          <p:val>
                                            <p:strVal val="0-#ppt_w/2"/>
                                          </p:val>
                                        </p:tav>
                                        <p:tav tm="100000">
                                          <p:val>
                                            <p:strVal val="#ppt_x"/>
                                          </p:val>
                                        </p:tav>
                                      </p:tavLst>
                                    </p:anim>
                                    <p:anim calcmode="lin" valueType="num">
                                      <p:cBhvr additive="base">
                                        <p:cTn id="30" dur="500" fill="hold"/>
                                        <p:tgtEl>
                                          <p:spTgt spid="22539"/>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2537"/>
                                        </p:tgtEl>
                                        <p:attrNameLst>
                                          <p:attrName>style.visibility</p:attrName>
                                        </p:attrNameLst>
                                      </p:cBhvr>
                                      <p:to>
                                        <p:strVal val="visible"/>
                                      </p:to>
                                    </p:set>
                                    <p:anim calcmode="lin" valueType="num">
                                      <p:cBhvr additive="base">
                                        <p:cTn id="35" dur="500" fill="hold"/>
                                        <p:tgtEl>
                                          <p:spTgt spid="22537"/>
                                        </p:tgtEl>
                                        <p:attrNameLst>
                                          <p:attrName>ppt_x</p:attrName>
                                        </p:attrNameLst>
                                      </p:cBhvr>
                                      <p:tavLst>
                                        <p:tav tm="0">
                                          <p:val>
                                            <p:strVal val="0-#ppt_w/2"/>
                                          </p:val>
                                        </p:tav>
                                        <p:tav tm="100000">
                                          <p:val>
                                            <p:strVal val="#ppt_x"/>
                                          </p:val>
                                        </p:tav>
                                      </p:tavLst>
                                    </p:anim>
                                    <p:anim calcmode="lin" valueType="num">
                                      <p:cBhvr additive="base">
                                        <p:cTn id="36"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22543"/>
                                        </p:tgtEl>
                                        <p:attrNameLst>
                                          <p:attrName>style.visibility</p:attrName>
                                        </p:attrNameLst>
                                      </p:cBhvr>
                                      <p:to>
                                        <p:strVal val="visible"/>
                                      </p:to>
                                    </p:set>
                                    <p:anim calcmode="lin" valueType="num">
                                      <p:cBhvr additive="base">
                                        <p:cTn id="41" dur="500" fill="hold"/>
                                        <p:tgtEl>
                                          <p:spTgt spid="22543"/>
                                        </p:tgtEl>
                                        <p:attrNameLst>
                                          <p:attrName>ppt_x</p:attrName>
                                        </p:attrNameLst>
                                      </p:cBhvr>
                                      <p:tavLst>
                                        <p:tav tm="0">
                                          <p:val>
                                            <p:strVal val="0-#ppt_w/2"/>
                                          </p:val>
                                        </p:tav>
                                        <p:tav tm="100000">
                                          <p:val>
                                            <p:strVal val="#ppt_x"/>
                                          </p:val>
                                        </p:tav>
                                      </p:tavLst>
                                    </p:anim>
                                    <p:anim calcmode="lin" valueType="num">
                                      <p:cBhvr additive="base">
                                        <p:cTn id="42" dur="500" fill="hold"/>
                                        <p:tgtEl>
                                          <p:spTgt spid="2254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nodeType="clickEffect">
                                  <p:stCondLst>
                                    <p:cond delay="0"/>
                                  </p:stCondLst>
                                  <p:childTnLst>
                                    <p:set>
                                      <p:cBhvr>
                                        <p:cTn id="46" dur="1" fill="hold">
                                          <p:stCondLst>
                                            <p:cond delay="0"/>
                                          </p:stCondLst>
                                        </p:cTn>
                                        <p:tgtEl>
                                          <p:spTgt spid="22546"/>
                                        </p:tgtEl>
                                        <p:attrNameLst>
                                          <p:attrName>style.visibility</p:attrName>
                                        </p:attrNameLst>
                                      </p:cBhvr>
                                      <p:to>
                                        <p:strVal val="visible"/>
                                      </p:to>
                                    </p:set>
                                    <p:anim calcmode="lin" valueType="num">
                                      <p:cBhvr additive="base">
                                        <p:cTn id="47" dur="500" fill="hold"/>
                                        <p:tgtEl>
                                          <p:spTgt spid="22546"/>
                                        </p:tgtEl>
                                        <p:attrNameLst>
                                          <p:attrName>ppt_x</p:attrName>
                                        </p:attrNameLst>
                                      </p:cBhvr>
                                      <p:tavLst>
                                        <p:tav tm="0">
                                          <p:val>
                                            <p:strVal val="0-#ppt_w/2"/>
                                          </p:val>
                                        </p:tav>
                                        <p:tav tm="100000">
                                          <p:val>
                                            <p:strVal val="#ppt_x"/>
                                          </p:val>
                                        </p:tav>
                                      </p:tavLst>
                                    </p:anim>
                                    <p:anim calcmode="lin" valueType="num">
                                      <p:cBhvr additive="base">
                                        <p:cTn id="48" dur="500" fill="hold"/>
                                        <p:tgtEl>
                                          <p:spTgt spid="2254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nodeType="clickEffect">
                                  <p:stCondLst>
                                    <p:cond delay="0"/>
                                  </p:stCondLst>
                                  <p:childTnLst>
                                    <p:set>
                                      <p:cBhvr>
                                        <p:cTn id="52" dur="1" fill="hold">
                                          <p:stCondLst>
                                            <p:cond delay="0"/>
                                          </p:stCondLst>
                                        </p:cTn>
                                        <p:tgtEl>
                                          <p:spTgt spid="22535"/>
                                        </p:tgtEl>
                                        <p:attrNameLst>
                                          <p:attrName>style.visibility</p:attrName>
                                        </p:attrNameLst>
                                      </p:cBhvr>
                                      <p:to>
                                        <p:strVal val="visible"/>
                                      </p:to>
                                    </p:set>
                                    <p:anim calcmode="lin" valueType="num">
                                      <p:cBhvr additive="base">
                                        <p:cTn id="53" dur="500" fill="hold"/>
                                        <p:tgtEl>
                                          <p:spTgt spid="22535"/>
                                        </p:tgtEl>
                                        <p:attrNameLst>
                                          <p:attrName>ppt_x</p:attrName>
                                        </p:attrNameLst>
                                      </p:cBhvr>
                                      <p:tavLst>
                                        <p:tav tm="0">
                                          <p:val>
                                            <p:strVal val="0-#ppt_w/2"/>
                                          </p:val>
                                        </p:tav>
                                        <p:tav tm="100000">
                                          <p:val>
                                            <p:strVal val="#ppt_x"/>
                                          </p:val>
                                        </p:tav>
                                      </p:tavLst>
                                    </p:anim>
                                    <p:anim calcmode="lin" valueType="num">
                                      <p:cBhvr additive="base">
                                        <p:cTn id="5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autoUpdateAnimBg="0"/>
      <p:bldP spid="22538" grpId="0" animBg="1" autoUpdateAnimBg="0"/>
      <p:bldP spid="22539" grpId="0" animBg="1" autoUpdateAnimBg="0"/>
      <p:bldP spid="22562"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1763713" y="0"/>
            <a:ext cx="6138862" cy="896938"/>
          </a:xfrm>
        </p:spPr>
        <p:txBody>
          <a:bodyPr/>
          <a:lstStyle/>
          <a:p>
            <a:pPr algn="l" eaLnBrk="1" hangingPunct="1"/>
            <a:r>
              <a:rPr lang="en-GB" altLang="en-US" b="1" smtClean="0">
                <a:latin typeface="Plantagenet Cherokee" pitchFamily="18" charset="0"/>
              </a:rPr>
              <a:t>Music for the Piano</a:t>
            </a:r>
          </a:p>
        </p:txBody>
      </p:sp>
      <p:pic>
        <p:nvPicPr>
          <p:cNvPr id="35843" name="Picture 6" descr="C:\Documents and Settings\LINDA\My Documents\My Pictures\classical period thisgs\beet piano 3"/>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250825" y="981075"/>
            <a:ext cx="2339975" cy="2200275"/>
          </a:xfrm>
          <a:noFill/>
        </p:spPr>
      </p:pic>
      <p:pic>
        <p:nvPicPr>
          <p:cNvPr id="35844" name="Picture 8" descr="C:\Documents and Settings\LINDA\My Documents\My Pictures\classical period thisgs\beet pi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981075"/>
            <a:ext cx="2484437"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9"/>
          <p:cNvSpPr>
            <a:spLocks noChangeArrowheads="1"/>
          </p:cNvSpPr>
          <p:nvPr/>
        </p:nvSpPr>
        <p:spPr bwMode="auto">
          <a:xfrm>
            <a:off x="2771775" y="1989138"/>
            <a:ext cx="3744913" cy="13144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a:solidFill>
                  <a:schemeClr val="bg1"/>
                </a:solidFill>
                <a:latin typeface="Comic Sans MS" pitchFamily="66" charset="0"/>
                <a:cs typeface="Times New Roman" pitchFamily="18" charset="0"/>
              </a:rPr>
              <a:t>By the 1760’s C.P.E. Bach (a son of the famous J.S Bach – he had 20 children!) accepted  the piano on equal terms with the Harpsichord and Clavichord.  </a:t>
            </a:r>
            <a:endParaRPr lang="en-GB" altLang="en-US" sz="1800">
              <a:solidFill>
                <a:schemeClr val="bg1"/>
              </a:solidFill>
              <a:latin typeface="Comic Sans MS" pitchFamily="66" charset="0"/>
              <a:cs typeface="Times New Roman" pitchFamily="18" charset="0"/>
            </a:endParaRPr>
          </a:p>
        </p:txBody>
      </p:sp>
      <p:sp>
        <p:nvSpPr>
          <p:cNvPr id="23562" name="Rectangle 10"/>
          <p:cNvSpPr>
            <a:spLocks noChangeArrowheads="1"/>
          </p:cNvSpPr>
          <p:nvPr/>
        </p:nvSpPr>
        <p:spPr bwMode="auto">
          <a:xfrm>
            <a:off x="2771775" y="4794250"/>
            <a:ext cx="3744913" cy="18034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a:solidFill>
                  <a:schemeClr val="bg1"/>
                </a:solidFill>
                <a:latin typeface="Comic Sans MS" pitchFamily="66" charset="0"/>
                <a:cs typeface="Times New Roman" pitchFamily="18" charset="0"/>
              </a:rPr>
              <a:t>For a while keyboard music was printed with the heading</a:t>
            </a:r>
          </a:p>
          <a:p>
            <a:pPr algn="ctr" eaLnBrk="1" hangingPunct="1">
              <a:spcBef>
                <a:spcPct val="50000"/>
              </a:spcBef>
              <a:buFontTx/>
              <a:buNone/>
            </a:pPr>
            <a:r>
              <a:rPr lang="en-US" altLang="en-US" sz="1600" i="1">
                <a:solidFill>
                  <a:schemeClr val="bg1"/>
                </a:solidFill>
                <a:latin typeface="Comic Sans MS" pitchFamily="66" charset="0"/>
                <a:cs typeface="Times New Roman" pitchFamily="18" charset="0"/>
              </a:rPr>
              <a:t>‘For pianoforte or harpsichord’ </a:t>
            </a:r>
          </a:p>
          <a:p>
            <a:pPr eaLnBrk="1" hangingPunct="1">
              <a:spcBef>
                <a:spcPct val="50000"/>
              </a:spcBef>
              <a:buFontTx/>
              <a:buNone/>
            </a:pPr>
            <a:r>
              <a:rPr lang="en-US" altLang="en-US" sz="1600">
                <a:solidFill>
                  <a:schemeClr val="bg1"/>
                </a:solidFill>
                <a:latin typeface="Comic Sans MS" pitchFamily="66" charset="0"/>
                <a:cs typeface="Times New Roman" pitchFamily="18" charset="0"/>
              </a:rPr>
              <a:t>but by the end of the 18</a:t>
            </a:r>
            <a:r>
              <a:rPr lang="en-US" altLang="en-US" sz="1600" baseline="30000">
                <a:solidFill>
                  <a:schemeClr val="bg1"/>
                </a:solidFill>
                <a:latin typeface="Comic Sans MS" pitchFamily="66" charset="0"/>
                <a:cs typeface="Times New Roman" pitchFamily="18" charset="0"/>
              </a:rPr>
              <a:t>th</a:t>
            </a:r>
            <a:r>
              <a:rPr lang="en-US" altLang="en-US" sz="1600">
                <a:solidFill>
                  <a:schemeClr val="bg1"/>
                </a:solidFill>
                <a:latin typeface="Comic Sans MS" pitchFamily="66" charset="0"/>
                <a:cs typeface="Times New Roman" pitchFamily="18" charset="0"/>
              </a:rPr>
              <a:t> century the harpsichord fell </a:t>
            </a:r>
            <a:r>
              <a:rPr lang="en-AU" altLang="en-US" sz="1600">
                <a:solidFill>
                  <a:schemeClr val="bg1"/>
                </a:solidFill>
                <a:latin typeface="Comic Sans MS" pitchFamily="66" charset="0"/>
                <a:cs typeface="Times New Roman" pitchFamily="18" charset="0"/>
              </a:rPr>
              <a:t>out of use and was totally taken over by the piano.</a:t>
            </a:r>
            <a:r>
              <a:rPr lang="en-GB" altLang="en-US" sz="1600">
                <a:solidFill>
                  <a:schemeClr val="bg1"/>
                </a:solidFill>
                <a:latin typeface="Comic Sans MS" pitchFamily="66" charset="0"/>
                <a:cs typeface="Times New Roman" pitchFamily="18" charset="0"/>
              </a:rPr>
              <a:t> </a:t>
            </a:r>
          </a:p>
        </p:txBody>
      </p:sp>
      <p:sp>
        <p:nvSpPr>
          <p:cNvPr id="23564" name="AutoShape 12" descr="http://aolsearch.aol.co.uk/aol/redir?src=image&amp;clickedItemURN=http%3A%2F%2Fcache.eb.com%2Feb%2Fimage%3Fid%3D13265%26rendTypeId%3D4&amp;moduleId=image_details.jsp.M&amp;clickedItemDescription=Image%20Details"/>
          <p:cNvSpPr>
            <a:spLocks noChangeAspect="1" noChangeArrowheads="1"/>
          </p:cNvSpPr>
          <p:nvPr/>
        </p:nvSpPr>
        <p:spPr bwMode="auto">
          <a:xfrm>
            <a:off x="4424363" y="3281363"/>
            <a:ext cx="296862" cy="296862"/>
          </a:xfrm>
          <a:prstGeom prst="rect">
            <a:avLst/>
          </a:prstGeom>
          <a:noFill/>
        </p:spPr>
        <p:txBody>
          <a:bodyPr/>
          <a:lstStyle/>
          <a:p>
            <a:pPr>
              <a:defRPr/>
            </a:pPr>
            <a:endParaRPr lang="en-US" sz="2400">
              <a:solidFill>
                <a:schemeClr val="bg1"/>
              </a:solidFill>
              <a:effectLst>
                <a:outerShdw blurRad="38100" dist="38100" dir="2700000" algn="tl">
                  <a:srgbClr val="FFFFFF"/>
                </a:outerShdw>
              </a:effectLst>
              <a:latin typeface="Comic Sans MS" pitchFamily="66" charset="0"/>
            </a:endParaRPr>
          </a:p>
        </p:txBody>
      </p:sp>
      <p:sp>
        <p:nvSpPr>
          <p:cNvPr id="23566" name="AutoShape 14" descr="http://aolsearch.aol.co.uk/aol/redir?src=image&amp;clickedItemURN=http%3A%2F%2Fcache.eb.com%2Feb%2Fimage%3Fid%3D13265%26rendTypeId%3D4&amp;moduleId=image_details.jsp.M&amp;clickedItemDescription=Image%20Details"/>
          <p:cNvSpPr>
            <a:spLocks noChangeAspect="1" noChangeArrowheads="1"/>
          </p:cNvSpPr>
          <p:nvPr/>
        </p:nvSpPr>
        <p:spPr bwMode="auto">
          <a:xfrm>
            <a:off x="4424363" y="3281363"/>
            <a:ext cx="296862" cy="296862"/>
          </a:xfrm>
          <a:prstGeom prst="rect">
            <a:avLst/>
          </a:prstGeom>
          <a:noFill/>
        </p:spPr>
        <p:txBody>
          <a:bodyPr/>
          <a:lstStyle/>
          <a:p>
            <a:pPr>
              <a:defRPr/>
            </a:pPr>
            <a:endParaRPr lang="en-US" sz="2400">
              <a:solidFill>
                <a:schemeClr val="bg1"/>
              </a:solidFill>
              <a:effectLst>
                <a:outerShdw blurRad="38100" dist="38100" dir="2700000" algn="tl">
                  <a:srgbClr val="FFFFFF"/>
                </a:outerShdw>
              </a:effectLst>
              <a:latin typeface="Comic Sans MS" pitchFamily="66" charset="0"/>
            </a:endParaRPr>
          </a:p>
        </p:txBody>
      </p:sp>
      <p:pic>
        <p:nvPicPr>
          <p:cNvPr id="23571" name="Picture 19" descr="Johann Christian Bach">
            <a:hlinkClick r:id="rId4" tooltip="Johann Christian Bach"/>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284538"/>
            <a:ext cx="24638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Rectangle 24"/>
          <p:cNvSpPr>
            <a:spLocks noChangeArrowheads="1"/>
          </p:cNvSpPr>
          <p:nvPr/>
        </p:nvSpPr>
        <p:spPr bwMode="auto">
          <a:xfrm>
            <a:off x="2771775" y="981075"/>
            <a:ext cx="3733800" cy="754063"/>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50000"/>
              </a:spcBef>
              <a:buFontTx/>
              <a:buNone/>
            </a:pPr>
            <a:r>
              <a:rPr lang="en-US" altLang="en-US" sz="1600">
                <a:solidFill>
                  <a:schemeClr val="bg1"/>
                </a:solidFill>
                <a:latin typeface="Comic Sans MS" pitchFamily="66" charset="0"/>
                <a:cs typeface="Times New Roman" pitchFamily="18" charset="0"/>
              </a:rPr>
              <a:t> At first the piano was slow to make ground, due to the crudeness of the early models.</a:t>
            </a:r>
          </a:p>
        </p:txBody>
      </p:sp>
      <p:sp>
        <p:nvSpPr>
          <p:cNvPr id="28683" name="Rectangle 16"/>
          <p:cNvSpPr>
            <a:spLocks noChangeArrowheads="1"/>
          </p:cNvSpPr>
          <p:nvPr/>
        </p:nvSpPr>
        <p:spPr bwMode="auto">
          <a:xfrm>
            <a:off x="2771775" y="3500438"/>
            <a:ext cx="3744913" cy="106997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a:solidFill>
                  <a:schemeClr val="bg1"/>
                </a:solidFill>
                <a:latin typeface="Comic Sans MS" pitchFamily="66" charset="0"/>
              </a:rPr>
              <a:t>At this time J.C Bach (whose music greatly influenced Mozart) gave the first public performances of piano music in London.</a:t>
            </a:r>
            <a:r>
              <a:rPr lang="en-US" altLang="en-US" sz="1600">
                <a:latin typeface="Comic Sans MS" pitchFamily="66" charset="0"/>
              </a:rPr>
              <a:t> </a:t>
            </a:r>
            <a:endParaRPr lang="en-GB" altLang="en-US" sz="1600">
              <a:latin typeface="Comic Sans MS" pitchFamily="66" charset="0"/>
            </a:endParaRPr>
          </a:p>
        </p:txBody>
      </p:sp>
      <p:pic>
        <p:nvPicPr>
          <p:cNvPr id="28684" name="Picture 17" descr="CPE B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0200" y="3644900"/>
            <a:ext cx="24288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3576"/>
                                        </p:tgtEl>
                                        <p:attrNameLst>
                                          <p:attrName>style.visibility</p:attrName>
                                        </p:attrNameLst>
                                      </p:cBhvr>
                                      <p:to>
                                        <p:strVal val="visible"/>
                                      </p:to>
                                    </p:set>
                                    <p:anim to="" calcmode="lin" valueType="num">
                                      <p:cBhvr>
                                        <p:cTn id="7" dur="1" fill="hold"/>
                                        <p:tgtEl>
                                          <p:spTgt spid="2357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561"/>
                                        </p:tgtEl>
                                        <p:attrNameLst>
                                          <p:attrName>style.visibility</p:attrName>
                                        </p:attrNameLst>
                                      </p:cBhvr>
                                      <p:to>
                                        <p:strVal val="visible"/>
                                      </p:to>
                                    </p:set>
                                    <p:animEffect transition="in" filter="strips(downLeft)">
                                      <p:cBhvr>
                                        <p:cTn id="12" dur="500"/>
                                        <p:tgtEl>
                                          <p:spTgt spid="23561"/>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28684"/>
                                        </p:tgtEl>
                                        <p:attrNameLst>
                                          <p:attrName>style.visibility</p:attrName>
                                        </p:attrNameLst>
                                      </p:cBhvr>
                                      <p:to>
                                        <p:strVal val="visible"/>
                                      </p:to>
                                    </p:set>
                                    <p:animEffect transition="in" filter="blinds(horizontal)">
                                      <p:cBhvr>
                                        <p:cTn id="16" dur="500"/>
                                        <p:tgtEl>
                                          <p:spTgt spid="2868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8683"/>
                                        </p:tgtEl>
                                        <p:attrNameLst>
                                          <p:attrName>style.visibility</p:attrName>
                                        </p:attrNameLst>
                                      </p:cBhvr>
                                      <p:to>
                                        <p:strVal val="visible"/>
                                      </p:to>
                                    </p:set>
                                    <p:animEffect transition="in" filter="blinds(horizontal)">
                                      <p:cBhvr>
                                        <p:cTn id="21" dur="500"/>
                                        <p:tgtEl>
                                          <p:spTgt spid="28683"/>
                                        </p:tgtEl>
                                      </p:cBhvr>
                                    </p:animEffect>
                                  </p:childTnLst>
                                </p:cTn>
                              </p:par>
                              <p:par>
                                <p:cTn id="22" presetID="2" presetClass="entr" presetSubtype="8" fill="hold" nodeType="withEffect">
                                  <p:stCondLst>
                                    <p:cond delay="0"/>
                                  </p:stCondLst>
                                  <p:childTnLst>
                                    <p:set>
                                      <p:cBhvr>
                                        <p:cTn id="23" dur="1" fill="hold">
                                          <p:stCondLst>
                                            <p:cond delay="0"/>
                                          </p:stCondLst>
                                        </p:cTn>
                                        <p:tgtEl>
                                          <p:spTgt spid="23571"/>
                                        </p:tgtEl>
                                        <p:attrNameLst>
                                          <p:attrName>style.visibility</p:attrName>
                                        </p:attrNameLst>
                                      </p:cBhvr>
                                      <p:to>
                                        <p:strVal val="visible"/>
                                      </p:to>
                                    </p:set>
                                    <p:anim calcmode="lin" valueType="num">
                                      <p:cBhvr additive="base">
                                        <p:cTn id="24" dur="500" fill="hold"/>
                                        <p:tgtEl>
                                          <p:spTgt spid="23571"/>
                                        </p:tgtEl>
                                        <p:attrNameLst>
                                          <p:attrName>ppt_x</p:attrName>
                                        </p:attrNameLst>
                                      </p:cBhvr>
                                      <p:tavLst>
                                        <p:tav tm="0">
                                          <p:val>
                                            <p:strVal val="0-#ppt_w/2"/>
                                          </p:val>
                                        </p:tav>
                                        <p:tav tm="100000">
                                          <p:val>
                                            <p:strVal val="#ppt_x"/>
                                          </p:val>
                                        </p:tav>
                                      </p:tavLst>
                                    </p:anim>
                                    <p:anim calcmode="lin" valueType="num">
                                      <p:cBhvr additive="base">
                                        <p:cTn id="25" dur="500" fill="hold"/>
                                        <p:tgtEl>
                                          <p:spTgt spid="23571"/>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3562"/>
                                        </p:tgtEl>
                                        <p:attrNameLst>
                                          <p:attrName>style.visibility</p:attrName>
                                        </p:attrNameLst>
                                      </p:cBhvr>
                                      <p:to>
                                        <p:strVal val="visible"/>
                                      </p:to>
                                    </p:set>
                                    <p:animEffect transition="in" filter="wipe(up)">
                                      <p:cBhvr>
                                        <p:cTn id="30"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autoUpdateAnimBg="0"/>
      <p:bldP spid="23562" grpId="0" animBg="1" autoUpdateAnimBg="0"/>
      <p:bldP spid="23576" grpId="0" animBg="1" autoUpdateAnimBg="0"/>
      <p:bldP spid="286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moonlight.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14">
            <a:extLst>
              <a:ext uri="{28A0092B-C50C-407E-A947-70E740481C1C}">
                <a14:useLocalDpi xmlns:a14="http://schemas.microsoft.com/office/drawing/2010/main" val="0"/>
              </a:ext>
            </a:extLst>
          </a:blip>
          <a:srcRect/>
          <a:stretch>
            <a:fillRect/>
          </a:stretch>
        </p:blipFill>
        <p:spPr bwMode="auto">
          <a:xfrm>
            <a:off x="76200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MOZ PIANO SON N C.mp3">
            <a:hlinkClick r:id="" action="ppaction://media"/>
          </p:cNvPr>
          <p:cNvPicPr>
            <a:picLocks noChangeAspect="1" noChangeArrowheads="1"/>
          </p:cNvPicPr>
          <p:nvPr>
            <a:audioFile r:link="rId4"/>
            <p:extLst>
              <p:ext uri="{DAA4B4D4-6D71-4841-9C94-3DE7FCFB9230}">
                <p14:media xmlns:p14="http://schemas.microsoft.com/office/powerpoint/2010/main" r:link="rId3"/>
              </p:ext>
            </p:extLst>
          </p:nvPr>
        </p:nvPicPr>
        <p:blipFill>
          <a:blip r:embed="rId14">
            <a:extLst>
              <a:ext uri="{28A0092B-C50C-407E-A947-70E740481C1C}">
                <a14:useLocalDpi xmlns:a14="http://schemas.microsoft.com/office/drawing/2010/main" val="0"/>
              </a:ext>
            </a:extLst>
          </a:blip>
          <a:srcRect/>
          <a:stretch>
            <a:fillRect/>
          </a:stretch>
        </p:blipFill>
        <p:spPr bwMode="auto">
          <a:xfrm>
            <a:off x="7315200" y="419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RondoallaTurca.mp3">
            <a:hlinkClick r:id="" action="ppaction://media"/>
          </p:cNvPr>
          <p:cNvPicPr>
            <a:picLocks noChangeAspect="1" noChangeArrowheads="1"/>
          </p:cNvPicPr>
          <p:nvPr>
            <a:audioFile r:link="rId6"/>
            <p:extLst>
              <p:ext uri="{DAA4B4D4-6D71-4841-9C94-3DE7FCFB9230}">
                <p14:media xmlns:p14="http://schemas.microsoft.com/office/powerpoint/2010/main" r:link="rId5"/>
              </p:ext>
            </p:extLst>
          </p:nvPr>
        </p:nvPicPr>
        <p:blipFill>
          <a:blip r:embed="rId14">
            <a:extLst>
              <a:ext uri="{28A0092B-C50C-407E-A947-70E740481C1C}">
                <a14:useLocalDpi xmlns:a14="http://schemas.microsoft.com/office/drawing/2010/main" val="0"/>
              </a:ext>
            </a:extLst>
          </a:blip>
          <a:srcRect/>
          <a:stretch>
            <a:fillRect/>
          </a:stretch>
        </p:blipFill>
        <p:spPr bwMode="auto">
          <a:xfrm>
            <a:off x="6324600" y="4495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6"/>
          <p:cNvSpPr>
            <a:spLocks noChangeArrowheads="1"/>
          </p:cNvSpPr>
          <p:nvPr/>
        </p:nvSpPr>
        <p:spPr bwMode="auto">
          <a:xfrm>
            <a:off x="5219700" y="333375"/>
            <a:ext cx="3695700" cy="1008063"/>
          </a:xfrm>
          <a:prstGeom prst="rect">
            <a:avLst/>
          </a:prstGeom>
          <a:solidFill>
            <a:srgbClr val="FF33C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GB" altLang="en-US" sz="4000" b="1">
                <a:latin typeface="Plantagenet Cherokee" pitchFamily="18" charset="0"/>
              </a:rPr>
              <a:t>The Sonata</a:t>
            </a:r>
          </a:p>
        </p:txBody>
      </p:sp>
      <p:sp>
        <p:nvSpPr>
          <p:cNvPr id="29704" name="Text Box 8"/>
          <p:cNvSpPr txBox="1">
            <a:spLocks noChangeArrowheads="1"/>
          </p:cNvSpPr>
          <p:nvPr/>
        </p:nvSpPr>
        <p:spPr bwMode="auto">
          <a:xfrm>
            <a:off x="250825" y="3222625"/>
            <a:ext cx="4876800" cy="106997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Comic Sans MS" pitchFamily="66" charset="0"/>
              </a:rPr>
              <a:t>Sonata meaning ‘sounded’ was the name a classical composer gave to a work in several movements for one or two instruments only.  If three instruments took part it was a trio etc.</a:t>
            </a:r>
            <a:r>
              <a:rPr lang="en-US" altLang="en-US" sz="1600" u="sng">
                <a:latin typeface="Comic Sans MS" pitchFamily="66" charset="0"/>
              </a:rPr>
              <a:t> </a:t>
            </a:r>
            <a:endParaRPr lang="en-GB" altLang="en-US" sz="1800">
              <a:latin typeface="Comic Sans MS" pitchFamily="66" charset="0"/>
            </a:endParaRPr>
          </a:p>
        </p:txBody>
      </p:sp>
      <p:sp>
        <p:nvSpPr>
          <p:cNvPr id="29705" name="Text Box 9"/>
          <p:cNvSpPr txBox="1">
            <a:spLocks noChangeArrowheads="1"/>
          </p:cNvSpPr>
          <p:nvPr/>
        </p:nvSpPr>
        <p:spPr bwMode="auto">
          <a:xfrm>
            <a:off x="250825" y="2732088"/>
            <a:ext cx="4953000" cy="3365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Comic Sans MS" pitchFamily="66" charset="0"/>
              </a:rPr>
              <a:t>A work for solo piano or solo instrument and piano</a:t>
            </a:r>
            <a:endParaRPr lang="en-GB" altLang="en-US" sz="1800">
              <a:latin typeface="Comic Sans MS" pitchFamily="66" charset="0"/>
            </a:endParaRPr>
          </a:p>
        </p:txBody>
      </p:sp>
      <p:sp>
        <p:nvSpPr>
          <p:cNvPr id="29706" name="Text Box 10"/>
          <p:cNvSpPr txBox="1">
            <a:spLocks noChangeArrowheads="1"/>
          </p:cNvSpPr>
          <p:nvPr/>
        </p:nvSpPr>
        <p:spPr bwMode="auto">
          <a:xfrm>
            <a:off x="250825" y="4492625"/>
            <a:ext cx="3889375" cy="3048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400">
                <a:latin typeface="Comic Sans MS" pitchFamily="66" charset="0"/>
              </a:rPr>
              <a:t>‘Alla Turca’ from Sonata in A by Mozart</a:t>
            </a:r>
            <a:endParaRPr lang="en-GB" altLang="en-US" sz="1800">
              <a:latin typeface="Comic Sans MS" pitchFamily="66" charset="0"/>
            </a:endParaRPr>
          </a:p>
        </p:txBody>
      </p:sp>
      <p:pic>
        <p:nvPicPr>
          <p:cNvPr id="36873" name="Picture 16" descr="http://www.newpaltz.edu/news/images/piano_hands_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47813" y="5373688"/>
            <a:ext cx="16764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7" descr="piano hands">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48038" y="5373688"/>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9" name="Text Box 28"/>
          <p:cNvSpPr txBox="1">
            <a:spLocks noChangeArrowheads="1"/>
          </p:cNvSpPr>
          <p:nvPr/>
        </p:nvSpPr>
        <p:spPr bwMode="auto">
          <a:xfrm>
            <a:off x="250825" y="4924425"/>
            <a:ext cx="3889375" cy="3048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400">
                <a:latin typeface="Comic Sans MS" pitchFamily="66" charset="0"/>
              </a:rPr>
              <a:t>‘Moonlight’ Sonata by Beethoven</a:t>
            </a:r>
            <a:endParaRPr lang="en-GB" altLang="en-US" sz="1800">
              <a:latin typeface="Comic Sans MS" pitchFamily="66" charset="0"/>
            </a:endParaRPr>
          </a:p>
        </p:txBody>
      </p:sp>
      <p:pic>
        <p:nvPicPr>
          <p:cNvPr id="36886" name="Picture 47" descr="Piano-Im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34925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RondoallaTurca.mp3">
            <a:hlinkClick r:id="" action="ppaction://media"/>
          </p:cNvPr>
          <p:cNvPicPr>
            <a:picLocks noChangeAspect="1" noChangeArrowheads="1"/>
          </p:cNvPicPr>
          <p:nvPr>
            <a:audioFile r:link="rId8"/>
            <p:extLst>
              <p:ext uri="{DAA4B4D4-6D71-4841-9C94-3DE7FCFB9230}">
                <p14:media xmlns:p14="http://schemas.microsoft.com/office/powerpoint/2010/main" r:link="rId7"/>
              </p:ext>
            </p:extLst>
          </p:nvPr>
        </p:nvPicPr>
        <p:blipFill>
          <a:blip r:embed="rId19">
            <a:extLst>
              <a:ext uri="{28A0092B-C50C-407E-A947-70E740481C1C}">
                <a14:useLocalDpi xmlns:a14="http://schemas.microsoft.com/office/drawing/2010/main" val="0"/>
              </a:ext>
            </a:extLst>
          </a:blip>
          <a:srcRect/>
          <a:stretch>
            <a:fillRect/>
          </a:stretch>
        </p:blipFill>
        <p:spPr bwMode="auto">
          <a:xfrm>
            <a:off x="5580063" y="43656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moonlight.mp3">
            <a:hlinkClick r:id="" action="ppaction://media"/>
          </p:cNvPr>
          <p:cNvPicPr>
            <a:picLocks noChangeAspect="1" noChangeArrowheads="1"/>
          </p:cNvPicPr>
          <p:nvPr>
            <a:audioFile r:link="rId10"/>
            <p:extLst>
              <p:ext uri="{DAA4B4D4-6D71-4841-9C94-3DE7FCFB9230}">
                <p14:media xmlns:p14="http://schemas.microsoft.com/office/powerpoint/2010/main" r:link="rId9"/>
              </p:ext>
            </p:extLst>
          </p:nvPr>
        </p:nvPicPr>
        <p:blipFill>
          <a:blip r:embed="rId19">
            <a:extLst>
              <a:ext uri="{28A0092B-C50C-407E-A947-70E740481C1C}">
                <a14:useLocalDpi xmlns:a14="http://schemas.microsoft.com/office/drawing/2010/main" val="0"/>
              </a:ext>
            </a:extLst>
          </a:blip>
          <a:srcRect/>
          <a:stretch>
            <a:fillRect/>
          </a:stretch>
        </p:blipFill>
        <p:spPr bwMode="auto">
          <a:xfrm>
            <a:off x="5508625" y="48688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5" descr="C:\Documents and Settings\Linda\My Documents\My Pictures\cilpart\baby-grand-pian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57800" y="2819400"/>
            <a:ext cx="32353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8"/>
          <p:cNvSpPr txBox="1">
            <a:spLocks noChangeArrowheads="1"/>
          </p:cNvSpPr>
          <p:nvPr/>
        </p:nvSpPr>
        <p:spPr bwMode="auto">
          <a:xfrm>
            <a:off x="250825" y="5373688"/>
            <a:ext cx="3889375" cy="3048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400">
                <a:latin typeface="Comic Sans MS" pitchFamily="66" charset="0"/>
              </a:rPr>
              <a:t>‘Pathetique’  Sonata by Beethoven - question</a:t>
            </a:r>
            <a:endParaRPr lang="en-GB" altLang="en-US" sz="1800">
              <a:latin typeface="Comic Sans MS" pitchFamily="66" charset="0"/>
            </a:endParaRPr>
          </a:p>
        </p:txBody>
      </p:sp>
      <p:pic>
        <p:nvPicPr>
          <p:cNvPr id="2" name="sonata2.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4140200" y="520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box(in)">
                                      <p:cBhvr>
                                        <p:cTn id="7" dur="500"/>
                                        <p:tgtEl>
                                          <p:spTgt spid="297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4"/>
                                        </p:tgtEl>
                                        <p:attrNameLst>
                                          <p:attrName>style.visibility</p:attrName>
                                        </p:attrNameLst>
                                      </p:cBhvr>
                                      <p:to>
                                        <p:strVal val="visible"/>
                                      </p:to>
                                    </p:set>
                                    <p:animEffect transition="in" filter="box(in)">
                                      <p:cBhvr>
                                        <p:cTn id="12" dur="500"/>
                                        <p:tgtEl>
                                          <p:spTgt spid="297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706"/>
                                        </p:tgtEl>
                                        <p:attrNameLst>
                                          <p:attrName>style.visibility</p:attrName>
                                        </p:attrNameLst>
                                      </p:cBhvr>
                                      <p:to>
                                        <p:strVal val="visible"/>
                                      </p:to>
                                    </p:set>
                                    <p:animEffect transition="in" filter="box(in)">
                                      <p:cBhvr>
                                        <p:cTn id="17" dur="500"/>
                                        <p:tgtEl>
                                          <p:spTgt spid="297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mediacall" presetSubtype="0" fill="hold" nodeType="clickEffect">
                                  <p:stCondLst>
                                    <p:cond delay="0"/>
                                  </p:stCondLst>
                                  <p:childTnLst>
                                    <p:cmd type="call" cmd="playFrom(0.0)">
                                      <p:cBhvr>
                                        <p:cTn id="21" dur="195004" fill="hold"/>
                                        <p:tgtEl>
                                          <p:spTgt spid="29723"/>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9719"/>
                                        </p:tgtEl>
                                        <p:attrNameLst>
                                          <p:attrName>style.visibility</p:attrName>
                                        </p:attrNameLst>
                                      </p:cBhvr>
                                      <p:to>
                                        <p:strVal val="visible"/>
                                      </p:to>
                                    </p:set>
                                    <p:animEffect transition="in" filter="box(in)">
                                      <p:cBhvr>
                                        <p:cTn id="26" dur="500"/>
                                        <p:tgtEl>
                                          <p:spTgt spid="297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44460" fill="hold"/>
                                        <p:tgtEl>
                                          <p:spTgt spid="29724"/>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ox(in)">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9723"/>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29724"/>
                </p:tgtEl>
              </p:cMediaNode>
            </p:audi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0073"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29704" grpId="0" animBg="1"/>
      <p:bldP spid="29705" grpId="0" animBg="1"/>
      <p:bldP spid="29706" grpId="0" animBg="1"/>
      <p:bldP spid="29719"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4733925" y="274638"/>
            <a:ext cx="4410075" cy="1143000"/>
          </a:xfrm>
        </p:spPr>
        <p:txBody>
          <a:bodyPr/>
          <a:lstStyle/>
          <a:p>
            <a:pPr eaLnBrk="1" hangingPunct="1"/>
            <a:r>
              <a:rPr lang="en-GB" altLang="en-US" sz="4000" b="1" smtClean="0">
                <a:solidFill>
                  <a:srgbClr val="99FFCC"/>
                </a:solidFill>
                <a:latin typeface="Plantagenet Cherokee" pitchFamily="18" charset="0"/>
              </a:rPr>
              <a:t>Fingerprints of the </a:t>
            </a:r>
            <a:br>
              <a:rPr lang="en-GB" altLang="en-US" sz="4000" b="1" smtClean="0">
                <a:solidFill>
                  <a:srgbClr val="99FFCC"/>
                </a:solidFill>
                <a:latin typeface="Plantagenet Cherokee" pitchFamily="18" charset="0"/>
              </a:rPr>
            </a:br>
            <a:r>
              <a:rPr lang="en-GB" altLang="en-US" sz="4000" b="1" smtClean="0">
                <a:solidFill>
                  <a:srgbClr val="99FFCC"/>
                </a:solidFill>
                <a:latin typeface="Plantagenet Cherokee" pitchFamily="18" charset="0"/>
              </a:rPr>
              <a:t>Classical Period</a:t>
            </a:r>
          </a:p>
        </p:txBody>
      </p:sp>
      <p:pic>
        <p:nvPicPr>
          <p:cNvPr id="10243" name="Picture 6" descr="C:\Documents and Settings\LINDA\My Documents\My Pictures\classical period thisgs\beet piano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20574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7" descr="C:\Documents and Settings\LINDA\My Documents\My Pictures\classical period thisgs\beet pi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81000"/>
            <a:ext cx="19050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8"/>
          <p:cNvSpPr>
            <a:spLocks noChangeArrowheads="1"/>
          </p:cNvSpPr>
          <p:nvPr/>
        </p:nvSpPr>
        <p:spPr bwMode="auto">
          <a:xfrm>
            <a:off x="4267200" y="3505200"/>
            <a:ext cx="4648200" cy="1652588"/>
          </a:xfrm>
          <a:prstGeom prst="rect">
            <a:avLst/>
          </a:prstGeom>
          <a:solidFill>
            <a:schemeClr val="tx1"/>
          </a:solidFill>
          <a:ln w="28575">
            <a:solidFill>
              <a:srgbClr val="7030A0"/>
            </a:solidFill>
            <a:miter lim="800000"/>
            <a:headEnd/>
            <a:tailEnd/>
          </a:ln>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AU" altLang="en-US" sz="1800">
                <a:solidFill>
                  <a:srgbClr val="6600CC"/>
                </a:solidFill>
                <a:latin typeface="Comic Sans MS" pitchFamily="66" charset="0"/>
                <a:cs typeface="Times New Roman" pitchFamily="18" charset="0"/>
              </a:rPr>
              <a:t>The HARPSICHORD is replaced by the</a:t>
            </a:r>
          </a:p>
          <a:p>
            <a:pPr eaLnBrk="1" hangingPunct="1">
              <a:buFontTx/>
              <a:buNone/>
            </a:pPr>
            <a:r>
              <a:rPr lang="en-AU" altLang="en-US" sz="1800">
                <a:solidFill>
                  <a:srgbClr val="6600CC"/>
                </a:solidFill>
                <a:latin typeface="Comic Sans MS" pitchFamily="66" charset="0"/>
                <a:cs typeface="Times New Roman" pitchFamily="18" charset="0"/>
              </a:rPr>
              <a:t>PIANO: early piano music is quite thin in</a:t>
            </a:r>
          </a:p>
          <a:p>
            <a:pPr eaLnBrk="1" hangingPunct="1">
              <a:buFontTx/>
              <a:buNone/>
            </a:pPr>
            <a:r>
              <a:rPr lang="en-AU" altLang="en-US" sz="1800">
                <a:solidFill>
                  <a:srgbClr val="6600CC"/>
                </a:solidFill>
                <a:latin typeface="Comic Sans MS" pitchFamily="66" charset="0"/>
                <a:cs typeface="Times New Roman" pitchFamily="18" charset="0"/>
              </a:rPr>
              <a:t> texture,  the ALBERTI BASS</a:t>
            </a:r>
          </a:p>
          <a:p>
            <a:pPr eaLnBrk="1" hangingPunct="1">
              <a:buFontTx/>
              <a:buNone/>
            </a:pPr>
            <a:r>
              <a:rPr lang="en-AU" altLang="en-US" sz="1800">
                <a:solidFill>
                  <a:srgbClr val="6600CC"/>
                </a:solidFill>
                <a:latin typeface="Comic Sans MS" pitchFamily="66" charset="0"/>
                <a:cs typeface="Times New Roman" pitchFamily="18" charset="0"/>
              </a:rPr>
              <a:t> accompaniment is common with Mozart </a:t>
            </a:r>
          </a:p>
          <a:p>
            <a:pPr eaLnBrk="1" hangingPunct="1">
              <a:buFontTx/>
              <a:buNone/>
            </a:pPr>
            <a:r>
              <a:rPr lang="en-AU" altLang="en-US" sz="1800">
                <a:solidFill>
                  <a:srgbClr val="6600CC"/>
                </a:solidFill>
                <a:latin typeface="Comic Sans MS" pitchFamily="66" charset="0"/>
                <a:cs typeface="Times New Roman" pitchFamily="18" charset="0"/>
              </a:rPr>
              <a:t>and Haydn.  </a:t>
            </a:r>
          </a:p>
          <a:p>
            <a:pPr eaLnBrk="1" hangingPunct="1">
              <a:buFontTx/>
              <a:buNone/>
            </a:pPr>
            <a:endParaRPr lang="en-AU" altLang="en-US" sz="1800">
              <a:solidFill>
                <a:srgbClr val="6600CC"/>
              </a:solidFill>
              <a:latin typeface="Comic Sans MS" pitchFamily="66" charset="0"/>
              <a:cs typeface="Times New Roman" pitchFamily="18" charset="0"/>
            </a:endParaRPr>
          </a:p>
          <a:p>
            <a:pPr eaLnBrk="1" hangingPunct="1">
              <a:buFontTx/>
              <a:buNone/>
            </a:pPr>
            <a:endParaRPr lang="en-GB" altLang="en-US" sz="1600" i="1">
              <a:latin typeface="Comic Sans MS" pitchFamily="66" charset="0"/>
            </a:endParaRPr>
          </a:p>
        </p:txBody>
      </p:sp>
      <p:sp>
        <p:nvSpPr>
          <p:cNvPr id="10249" name="Rectangle 9"/>
          <p:cNvSpPr>
            <a:spLocks noChangeArrowheads="1"/>
          </p:cNvSpPr>
          <p:nvPr/>
        </p:nvSpPr>
        <p:spPr bwMode="auto">
          <a:xfrm>
            <a:off x="533400" y="3886200"/>
            <a:ext cx="3048000" cy="1447800"/>
          </a:xfrm>
          <a:prstGeom prst="rect">
            <a:avLst/>
          </a:prstGeom>
          <a:solidFill>
            <a:schemeClr val="tx1"/>
          </a:solidFill>
          <a:ln w="28575">
            <a:solidFill>
              <a:srgbClr val="FF6600"/>
            </a:solidFill>
            <a:miter lim="800000"/>
            <a:headEnd/>
            <a:tailEnd/>
          </a:ln>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AU" altLang="en-US" sz="1800">
                <a:solidFill>
                  <a:srgbClr val="FF3300"/>
                </a:solidFill>
                <a:latin typeface="Comic Sans MS" pitchFamily="66" charset="0"/>
                <a:cs typeface="Times New Roman" pitchFamily="18" charset="0"/>
              </a:rPr>
              <a:t>Later in the period the</a:t>
            </a:r>
          </a:p>
          <a:p>
            <a:pPr eaLnBrk="1" hangingPunct="1">
              <a:buFontTx/>
              <a:buNone/>
            </a:pPr>
            <a:r>
              <a:rPr lang="en-AU" altLang="en-US" sz="1800">
                <a:solidFill>
                  <a:srgbClr val="FF3300"/>
                </a:solidFill>
                <a:latin typeface="Comic Sans MS" pitchFamily="66" charset="0"/>
                <a:cs typeface="Times New Roman" pitchFamily="18" charset="0"/>
              </a:rPr>
              <a:t> texture becomes richer </a:t>
            </a:r>
          </a:p>
          <a:p>
            <a:pPr eaLnBrk="1" hangingPunct="1">
              <a:buFontTx/>
              <a:buNone/>
            </a:pPr>
            <a:r>
              <a:rPr lang="en-AU" altLang="en-US" sz="1800">
                <a:solidFill>
                  <a:srgbClr val="FF3300"/>
                </a:solidFill>
                <a:latin typeface="Comic Sans MS" pitchFamily="66" charset="0"/>
                <a:cs typeface="Times New Roman" pitchFamily="18" charset="0"/>
              </a:rPr>
              <a:t>and more powerful with </a:t>
            </a:r>
          </a:p>
          <a:p>
            <a:pPr eaLnBrk="1" hangingPunct="1">
              <a:buFontTx/>
              <a:buNone/>
            </a:pPr>
            <a:r>
              <a:rPr lang="en-AU" altLang="en-US" sz="1800">
                <a:solidFill>
                  <a:srgbClr val="FF3300"/>
                </a:solidFill>
                <a:latin typeface="Comic Sans MS" pitchFamily="66" charset="0"/>
                <a:cs typeface="Times New Roman" pitchFamily="18" charset="0"/>
              </a:rPr>
              <a:t>Beethoven.</a:t>
            </a:r>
          </a:p>
        </p:txBody>
      </p:sp>
      <p:sp>
        <p:nvSpPr>
          <p:cNvPr id="10250" name="Rectangle 10"/>
          <p:cNvSpPr>
            <a:spLocks noChangeArrowheads="1"/>
          </p:cNvSpPr>
          <p:nvPr/>
        </p:nvSpPr>
        <p:spPr bwMode="auto">
          <a:xfrm>
            <a:off x="762000" y="5791200"/>
            <a:ext cx="5826125" cy="733425"/>
          </a:xfrm>
          <a:prstGeom prst="rect">
            <a:avLst/>
          </a:prstGeom>
          <a:solidFill>
            <a:schemeClr val="tx1"/>
          </a:solidFill>
          <a:ln w="28575">
            <a:solidFill>
              <a:srgbClr val="92D050"/>
            </a:solidFill>
            <a:miter lim="800000"/>
            <a:headEnd/>
            <a:tailEnd/>
          </a:ln>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AU" altLang="en-US" sz="1800">
                <a:solidFill>
                  <a:srgbClr val="00FF00"/>
                </a:solidFill>
                <a:latin typeface="Comic Sans MS" pitchFamily="66" charset="0"/>
                <a:cs typeface="Times New Roman" pitchFamily="18" charset="0"/>
              </a:rPr>
              <a:t>More importance is given to instrumental music –</a:t>
            </a:r>
          </a:p>
          <a:p>
            <a:pPr eaLnBrk="1" hangingPunct="1">
              <a:buFontTx/>
              <a:buNone/>
            </a:pPr>
            <a:r>
              <a:rPr lang="en-AU" altLang="en-US" sz="1800">
                <a:solidFill>
                  <a:srgbClr val="00FF00"/>
                </a:solidFill>
                <a:latin typeface="Comic Sans MS" pitchFamily="66" charset="0"/>
                <a:cs typeface="Times New Roman" pitchFamily="18" charset="0"/>
              </a:rPr>
              <a:t>SYMPHONY and CONCERTO.</a:t>
            </a:r>
            <a:endParaRPr lang="en-GB" altLang="en-US" sz="1600">
              <a:solidFill>
                <a:srgbClr val="00FF00"/>
              </a:solidFill>
              <a:latin typeface="Comic Sans MS" pitchFamily="66" charset="0"/>
            </a:endParaRPr>
          </a:p>
        </p:txBody>
      </p:sp>
      <p:sp>
        <p:nvSpPr>
          <p:cNvPr id="10255" name="Rectangle 15"/>
          <p:cNvSpPr>
            <a:spLocks noChangeArrowheads="1"/>
          </p:cNvSpPr>
          <p:nvPr/>
        </p:nvSpPr>
        <p:spPr bwMode="auto">
          <a:xfrm>
            <a:off x="1143000" y="2209800"/>
            <a:ext cx="5822950" cy="835025"/>
          </a:xfrm>
          <a:prstGeom prst="rect">
            <a:avLst/>
          </a:prstGeom>
          <a:solidFill>
            <a:schemeClr val="tx1"/>
          </a:solidFill>
          <a:ln w="28575">
            <a:solidFill>
              <a:srgbClr val="009900"/>
            </a:solidFill>
            <a:miter lim="800000"/>
            <a:headEnd/>
            <a:tailEnd/>
          </a:ln>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a:solidFill>
                  <a:srgbClr val="009900"/>
                </a:solidFill>
                <a:latin typeface="Comic Sans MS" pitchFamily="66" charset="0"/>
                <a:cs typeface="Times New Roman" pitchFamily="18" charset="0"/>
              </a:rPr>
              <a:t>The orchestra increases in size and range. </a:t>
            </a:r>
          </a:p>
          <a:p>
            <a:pPr eaLnBrk="1" hangingPunct="1">
              <a:spcBef>
                <a:spcPct val="0"/>
              </a:spcBef>
              <a:buFontTx/>
              <a:buNone/>
            </a:pPr>
            <a:r>
              <a:rPr lang="en-AU" altLang="en-US" sz="1600">
                <a:solidFill>
                  <a:srgbClr val="009900"/>
                </a:solidFill>
                <a:latin typeface="Comic Sans MS" pitchFamily="66" charset="0"/>
                <a:cs typeface="Times New Roman" pitchFamily="18" charset="0"/>
              </a:rPr>
              <a:t>The HARPSICHORD falls out of use and the WOODWIND </a:t>
            </a:r>
          </a:p>
          <a:p>
            <a:pPr eaLnBrk="1" hangingPunct="1">
              <a:spcBef>
                <a:spcPct val="0"/>
              </a:spcBef>
              <a:buFontTx/>
              <a:buNone/>
            </a:pPr>
            <a:r>
              <a:rPr lang="en-AU" altLang="en-US" sz="1600">
                <a:solidFill>
                  <a:srgbClr val="009900"/>
                </a:solidFill>
                <a:latin typeface="Comic Sans MS" pitchFamily="66" charset="0"/>
                <a:cs typeface="Times New Roman" pitchFamily="18" charset="0"/>
              </a:rPr>
              <a:t>becomes a self contained section.</a:t>
            </a:r>
            <a:endParaRPr lang="en-GB" altLang="en-US" sz="1600">
              <a:solidFill>
                <a:srgbClr val="009900"/>
              </a:solidFill>
              <a:latin typeface="Comic Sans MS" pitchFamily="66"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blinds(horizontal)">
                                      <p:cBhvr>
                                        <p:cTn id="7" dur="500"/>
                                        <p:tgtEl>
                                          <p:spTgt spid="10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55"/>
                                        </p:tgtEl>
                                        <p:attrNameLst>
                                          <p:attrName>style.visibility</p:attrName>
                                        </p:attrNameLst>
                                      </p:cBhvr>
                                      <p:to>
                                        <p:strVal val="visible"/>
                                      </p:to>
                                    </p:set>
                                    <p:animEffect transition="in" filter="box(in)">
                                      <p:cBhvr>
                                        <p:cTn id="12" dur="500"/>
                                        <p:tgtEl>
                                          <p:spTgt spid="102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250"/>
                                        </p:tgtEl>
                                        <p:attrNameLst>
                                          <p:attrName>style.visibility</p:attrName>
                                        </p:attrNameLst>
                                      </p:cBhvr>
                                      <p:to>
                                        <p:strVal val="visible"/>
                                      </p:to>
                                    </p:set>
                                    <p:anim calcmode="lin" valueType="num">
                                      <p:cBhvr>
                                        <p:cTn id="17" dur="1000" fill="hold"/>
                                        <p:tgtEl>
                                          <p:spTgt spid="10250"/>
                                        </p:tgtEl>
                                        <p:attrNameLst>
                                          <p:attrName>ppt_w</p:attrName>
                                        </p:attrNameLst>
                                      </p:cBhvr>
                                      <p:tavLst>
                                        <p:tav tm="0">
                                          <p:val>
                                            <p:fltVal val="0"/>
                                          </p:val>
                                        </p:tav>
                                        <p:tav tm="100000">
                                          <p:val>
                                            <p:strVal val="#ppt_w"/>
                                          </p:val>
                                        </p:tav>
                                      </p:tavLst>
                                    </p:anim>
                                    <p:anim calcmode="lin" valueType="num">
                                      <p:cBhvr>
                                        <p:cTn id="18" dur="1000" fill="hold"/>
                                        <p:tgtEl>
                                          <p:spTgt spid="10250"/>
                                        </p:tgtEl>
                                        <p:attrNameLst>
                                          <p:attrName>ppt_h</p:attrName>
                                        </p:attrNameLst>
                                      </p:cBhvr>
                                      <p:tavLst>
                                        <p:tav tm="0">
                                          <p:val>
                                            <p:fltVal val="0"/>
                                          </p:val>
                                        </p:tav>
                                        <p:tav tm="100000">
                                          <p:val>
                                            <p:strVal val="#ppt_h"/>
                                          </p:val>
                                        </p:tav>
                                      </p:tavLst>
                                    </p:anim>
                                    <p:anim calcmode="lin" valueType="num">
                                      <p:cBhvr>
                                        <p:cTn id="19" dur="1000" fill="hold"/>
                                        <p:tgtEl>
                                          <p:spTgt spid="10250"/>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2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9"/>
                                        </p:tgtEl>
                                        <p:attrNameLst>
                                          <p:attrName>style.visibility</p:attrName>
                                        </p:attrNameLst>
                                      </p:cBhvr>
                                      <p:to>
                                        <p:strVal val="visible"/>
                                      </p:to>
                                    </p:set>
                                    <p:anim calcmode="lin" valueType="num">
                                      <p:cBhvr additive="base">
                                        <p:cTn id="25" dur="500" fill="hold"/>
                                        <p:tgtEl>
                                          <p:spTgt spid="10249"/>
                                        </p:tgtEl>
                                        <p:attrNameLst>
                                          <p:attrName>ppt_x</p:attrName>
                                        </p:attrNameLst>
                                      </p:cBhvr>
                                      <p:tavLst>
                                        <p:tav tm="0">
                                          <p:val>
                                            <p:strVal val="0-#ppt_w/2"/>
                                          </p:val>
                                        </p:tav>
                                        <p:tav tm="100000">
                                          <p:val>
                                            <p:strVal val="#ppt_x"/>
                                          </p:val>
                                        </p:tav>
                                      </p:tavLst>
                                    </p:anim>
                                    <p:anim calcmode="lin" valueType="num">
                                      <p:cBhvr additive="base">
                                        <p:cTn id="26" dur="500" fill="hold"/>
                                        <p:tgtEl>
                                          <p:spTgt spid="102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autoUpdateAnimBg="0"/>
      <p:bldP spid="10249" grpId="0" animBg="1" autoUpdateAnimBg="0"/>
      <p:bldP spid="10250" grpId="0" animBg="1" autoUpdateAnimBg="0"/>
      <p:bldP spid="10255"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1027"/>
          <p:cNvSpPr txBox="1">
            <a:spLocks noChangeArrowheads="1"/>
          </p:cNvSpPr>
          <p:nvPr/>
        </p:nvSpPr>
        <p:spPr bwMode="auto">
          <a:xfrm>
            <a:off x="457200" y="1905000"/>
            <a:ext cx="8153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r>
              <a:rPr lang="en-US" altLang="en-US" sz="1600">
                <a:latin typeface="Comic Sans MS" pitchFamily="66" charset="0"/>
                <a:cs typeface="Times New Roman" pitchFamily="18" charset="0"/>
              </a:rPr>
              <a:t>In </a:t>
            </a:r>
            <a:r>
              <a:rPr lang="en-US" altLang="en-US" sz="1600">
                <a:solidFill>
                  <a:srgbClr val="FF0000"/>
                </a:solidFill>
                <a:latin typeface="Comic Sans MS" pitchFamily="66" charset="0"/>
                <a:cs typeface="Times New Roman" pitchFamily="18" charset="0"/>
              </a:rPr>
              <a:t>RONDO FORM</a:t>
            </a:r>
            <a:r>
              <a:rPr lang="en-US" altLang="en-US" sz="1600">
                <a:latin typeface="Comic Sans MS" pitchFamily="66" charset="0"/>
                <a:cs typeface="Times New Roman" pitchFamily="18" charset="0"/>
              </a:rPr>
              <a:t>, the main </a:t>
            </a:r>
            <a:r>
              <a:rPr lang="en-US" altLang="en-US" sz="1600">
                <a:solidFill>
                  <a:srgbClr val="FF0000"/>
                </a:solidFill>
                <a:latin typeface="Comic Sans MS" pitchFamily="66" charset="0"/>
                <a:cs typeface="Times New Roman" pitchFamily="18" charset="0"/>
              </a:rPr>
              <a:t>THEME</a:t>
            </a:r>
            <a:r>
              <a:rPr lang="en-US" altLang="en-US" sz="1600">
                <a:latin typeface="Comic Sans MS" pitchFamily="66" charset="0"/>
                <a:cs typeface="Times New Roman" pitchFamily="18" charset="0"/>
              </a:rPr>
              <a:t> keeps coming round.   </a:t>
            </a:r>
          </a:p>
          <a:p>
            <a:pPr eaLnBrk="1" hangingPunct="1">
              <a:spcBef>
                <a:spcPct val="50000"/>
              </a:spcBef>
              <a:buFontTx/>
              <a:buChar char="•"/>
            </a:pPr>
            <a:r>
              <a:rPr lang="en-US" altLang="en-US" sz="1600">
                <a:latin typeface="Comic Sans MS" pitchFamily="66" charset="0"/>
                <a:cs typeface="Times New Roman" pitchFamily="18" charset="0"/>
              </a:rPr>
              <a:t>It is like a double decker musical sandwich:</a:t>
            </a:r>
            <a:r>
              <a:rPr lang="en-US" altLang="en-US" sz="1400">
                <a:latin typeface="Comic Sans MS" pitchFamily="66" charset="0"/>
                <a:cs typeface="Times New Roman" pitchFamily="18" charset="0"/>
              </a:rPr>
              <a:t> </a:t>
            </a:r>
          </a:p>
          <a:p>
            <a:pPr eaLnBrk="1" hangingPunct="1">
              <a:spcBef>
                <a:spcPct val="50000"/>
              </a:spcBef>
              <a:buFontTx/>
              <a:buNone/>
            </a:pPr>
            <a:r>
              <a:rPr lang="en-US" altLang="en-US" sz="2400">
                <a:latin typeface="Comic Sans MS" pitchFamily="66" charset="0"/>
                <a:cs typeface="Times New Roman" pitchFamily="18" charset="0"/>
              </a:rPr>
              <a:t> </a:t>
            </a:r>
          </a:p>
          <a:p>
            <a:pPr eaLnBrk="1" hangingPunct="1">
              <a:spcBef>
                <a:spcPct val="50000"/>
              </a:spcBef>
              <a:buFontTx/>
              <a:buNone/>
            </a:pPr>
            <a:r>
              <a:rPr lang="en-GB" altLang="en-US" sz="2400">
                <a:latin typeface="Comic Sans MS" pitchFamily="66" charset="0"/>
              </a:rPr>
              <a:t> </a:t>
            </a:r>
          </a:p>
        </p:txBody>
      </p:sp>
      <p:sp>
        <p:nvSpPr>
          <p:cNvPr id="54277" name="Text Box 1029"/>
          <p:cNvSpPr txBox="1">
            <a:spLocks noChangeArrowheads="1"/>
          </p:cNvSpPr>
          <p:nvPr/>
        </p:nvSpPr>
        <p:spPr bwMode="auto">
          <a:xfrm>
            <a:off x="457200" y="3733800"/>
            <a:ext cx="8305800" cy="466725"/>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a:latin typeface="Comic Sans MS" pitchFamily="66" charset="0"/>
                <a:cs typeface="Times New Roman" pitchFamily="18" charset="0"/>
              </a:rPr>
              <a:t>The main </a:t>
            </a:r>
            <a:r>
              <a:rPr lang="en-US" altLang="en-US" sz="1600">
                <a:solidFill>
                  <a:srgbClr val="FF0000"/>
                </a:solidFill>
                <a:latin typeface="Comic Sans MS" pitchFamily="66" charset="0"/>
                <a:cs typeface="Times New Roman" pitchFamily="18" charset="0"/>
              </a:rPr>
              <a:t>THEME </a:t>
            </a:r>
            <a:r>
              <a:rPr lang="en-US" altLang="en-US" sz="1600">
                <a:solidFill>
                  <a:srgbClr val="FF33CC"/>
                </a:solidFill>
                <a:latin typeface="Comic Sans MS" pitchFamily="66" charset="0"/>
                <a:cs typeface="Times New Roman" pitchFamily="18" charset="0"/>
              </a:rPr>
              <a:t>A</a:t>
            </a:r>
            <a:r>
              <a:rPr lang="en-US" altLang="en-US" sz="1600">
                <a:latin typeface="Comic Sans MS" pitchFamily="66" charset="0"/>
                <a:cs typeface="Times New Roman" pitchFamily="18" charset="0"/>
              </a:rPr>
              <a:t> begins and ends in the tonic key: each episode is in a related key</a:t>
            </a:r>
            <a:r>
              <a:rPr lang="en-US" altLang="en-US" sz="2400">
                <a:latin typeface="Comic Sans MS" pitchFamily="66" charset="0"/>
                <a:cs typeface="Times New Roman" pitchFamily="18" charset="0"/>
              </a:rPr>
              <a:t>.  </a:t>
            </a:r>
            <a:endParaRPr lang="en-GB" altLang="en-US" sz="2400">
              <a:latin typeface="Comic Sans MS" pitchFamily="66" charset="0"/>
            </a:endParaRPr>
          </a:p>
        </p:txBody>
      </p:sp>
      <p:sp>
        <p:nvSpPr>
          <p:cNvPr id="54279" name="Text Box 1031">
            <a:hlinkClick r:id="rId14" action="ppaction://hlinkfile"/>
          </p:cNvPr>
          <p:cNvSpPr txBox="1">
            <a:spLocks noChangeArrowheads="1"/>
          </p:cNvSpPr>
          <p:nvPr/>
        </p:nvSpPr>
        <p:spPr bwMode="auto">
          <a:xfrm>
            <a:off x="250825" y="4868863"/>
            <a:ext cx="1143000" cy="10541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a:latin typeface="Comic Sans MS" pitchFamily="66" charset="0"/>
                <a:cs typeface="Times New Roman" pitchFamily="18" charset="0"/>
              </a:rPr>
              <a:t>A</a:t>
            </a:r>
          </a:p>
          <a:p>
            <a:pPr algn="ctr" eaLnBrk="1" hangingPunct="1">
              <a:spcBef>
                <a:spcPct val="50000"/>
              </a:spcBef>
              <a:buFontTx/>
              <a:buNone/>
            </a:pPr>
            <a:r>
              <a:rPr lang="en-US" altLang="en-US" sz="1800">
                <a:latin typeface="Comic Sans MS" pitchFamily="66" charset="0"/>
                <a:cs typeface="Times New Roman" pitchFamily="18" charset="0"/>
              </a:rPr>
              <a:t>Main theme</a:t>
            </a:r>
            <a:endParaRPr lang="en-GB" altLang="en-US" sz="1800">
              <a:latin typeface="Comic Sans MS" pitchFamily="66" charset="0"/>
              <a:cs typeface="Times New Roman" pitchFamily="18" charset="0"/>
            </a:endParaRPr>
          </a:p>
        </p:txBody>
      </p:sp>
      <p:sp>
        <p:nvSpPr>
          <p:cNvPr id="54280" name="Text Box 1032">
            <a:hlinkClick r:id="rId15" action="ppaction://hlinkfile"/>
          </p:cNvPr>
          <p:cNvSpPr txBox="1">
            <a:spLocks noChangeArrowheads="1"/>
          </p:cNvSpPr>
          <p:nvPr/>
        </p:nvSpPr>
        <p:spPr bwMode="auto">
          <a:xfrm>
            <a:off x="1403350" y="4868863"/>
            <a:ext cx="1524000" cy="1200150"/>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a:latin typeface="Comic Sans MS" pitchFamily="66" charset="0"/>
                <a:cs typeface="Times New Roman" pitchFamily="18" charset="0"/>
              </a:rPr>
              <a:t>B</a:t>
            </a:r>
          </a:p>
          <a:p>
            <a:pPr algn="ctr" eaLnBrk="1" hangingPunct="1">
              <a:spcBef>
                <a:spcPct val="50000"/>
              </a:spcBef>
              <a:buFontTx/>
              <a:buNone/>
            </a:pPr>
            <a:r>
              <a:rPr lang="en-US" altLang="en-US" sz="1800">
                <a:latin typeface="Comic Sans MS" pitchFamily="66" charset="0"/>
                <a:cs typeface="Times New Roman" pitchFamily="18" charset="0"/>
              </a:rPr>
              <a:t>1</a:t>
            </a:r>
            <a:r>
              <a:rPr lang="en-US" altLang="en-US" sz="1800" baseline="30000">
                <a:latin typeface="Comic Sans MS" pitchFamily="66" charset="0"/>
                <a:cs typeface="Times New Roman" pitchFamily="18" charset="0"/>
              </a:rPr>
              <a:t>st</a:t>
            </a:r>
            <a:r>
              <a:rPr lang="en-US" altLang="en-US" sz="1800">
                <a:latin typeface="Comic Sans MS" pitchFamily="66" charset="0"/>
                <a:cs typeface="Times New Roman" pitchFamily="18" charset="0"/>
              </a:rPr>
              <a:t> Episode</a:t>
            </a:r>
          </a:p>
          <a:p>
            <a:pPr algn="ctr" eaLnBrk="1" hangingPunct="1">
              <a:spcBef>
                <a:spcPct val="50000"/>
              </a:spcBef>
              <a:buFontTx/>
              <a:buNone/>
            </a:pPr>
            <a:r>
              <a:rPr lang="en-US" altLang="en-US" sz="1800">
                <a:latin typeface="Comic Sans MS" pitchFamily="66" charset="0"/>
                <a:cs typeface="Times New Roman" pitchFamily="18" charset="0"/>
              </a:rPr>
              <a:t>a contrast</a:t>
            </a:r>
            <a:endParaRPr lang="en-GB" altLang="en-US" sz="1800">
              <a:latin typeface="Comic Sans MS" pitchFamily="66" charset="0"/>
              <a:cs typeface="Times New Roman" pitchFamily="18" charset="0"/>
            </a:endParaRPr>
          </a:p>
        </p:txBody>
      </p:sp>
      <p:sp>
        <p:nvSpPr>
          <p:cNvPr id="37894" name="Text Box 1033"/>
          <p:cNvSpPr txBox="1">
            <a:spLocks noChangeArrowheads="1"/>
          </p:cNvSpPr>
          <p:nvPr/>
        </p:nvSpPr>
        <p:spPr bwMode="auto">
          <a:xfrm>
            <a:off x="3429000" y="51816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GB" altLang="en-US" sz="2400">
              <a:latin typeface="Comic Sans MS" pitchFamily="66" charset="0"/>
            </a:endParaRPr>
          </a:p>
        </p:txBody>
      </p:sp>
      <p:sp>
        <p:nvSpPr>
          <p:cNvPr id="33799" name="Text Box 1034">
            <a:hlinkClick r:id="rId16" action="ppaction://hlinkfile"/>
          </p:cNvPr>
          <p:cNvSpPr txBox="1">
            <a:spLocks noChangeArrowheads="1"/>
          </p:cNvSpPr>
          <p:nvPr/>
        </p:nvSpPr>
        <p:spPr bwMode="auto">
          <a:xfrm>
            <a:off x="2916238" y="4868863"/>
            <a:ext cx="2057400" cy="12001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latin typeface="Comic Sans MS" pitchFamily="66" charset="0"/>
              </a:rPr>
              <a:t>A</a:t>
            </a:r>
          </a:p>
          <a:p>
            <a:pPr algn="ctr" eaLnBrk="1" hangingPunct="1">
              <a:spcBef>
                <a:spcPct val="50000"/>
              </a:spcBef>
              <a:buFontTx/>
              <a:buNone/>
            </a:pPr>
            <a:r>
              <a:rPr lang="en-GB" altLang="en-US" sz="1800">
                <a:latin typeface="Comic Sans MS" pitchFamily="66" charset="0"/>
              </a:rPr>
              <a:t>Repetition</a:t>
            </a:r>
          </a:p>
          <a:p>
            <a:pPr algn="ctr" eaLnBrk="1" hangingPunct="1">
              <a:spcBef>
                <a:spcPct val="50000"/>
              </a:spcBef>
              <a:buFontTx/>
              <a:buNone/>
            </a:pPr>
            <a:r>
              <a:rPr lang="en-GB" altLang="en-US" sz="1800">
                <a:latin typeface="Comic Sans MS" pitchFamily="66" charset="0"/>
              </a:rPr>
              <a:t> of main theme</a:t>
            </a:r>
          </a:p>
        </p:txBody>
      </p:sp>
      <p:sp>
        <p:nvSpPr>
          <p:cNvPr id="33800" name="Text Box 1035">
            <a:hlinkClick r:id="rId17" action="ppaction://hlinkfile"/>
          </p:cNvPr>
          <p:cNvSpPr txBox="1">
            <a:spLocks noChangeArrowheads="1"/>
          </p:cNvSpPr>
          <p:nvPr/>
        </p:nvSpPr>
        <p:spPr bwMode="auto">
          <a:xfrm>
            <a:off x="4932363" y="4868863"/>
            <a:ext cx="2286000" cy="119221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latin typeface="Comic Sans MS" pitchFamily="66" charset="0"/>
              </a:rPr>
              <a:t>C</a:t>
            </a:r>
          </a:p>
          <a:p>
            <a:pPr algn="ctr" eaLnBrk="1" hangingPunct="1">
              <a:spcBef>
                <a:spcPct val="50000"/>
              </a:spcBef>
              <a:buFontTx/>
              <a:buNone/>
            </a:pPr>
            <a:r>
              <a:rPr lang="en-GB" altLang="en-US" sz="1800">
                <a:latin typeface="Comic Sans MS" pitchFamily="66" charset="0"/>
              </a:rPr>
              <a:t>2</a:t>
            </a:r>
            <a:r>
              <a:rPr lang="en-GB" altLang="en-US" sz="1800" baseline="30000">
                <a:latin typeface="Comic Sans MS" pitchFamily="66" charset="0"/>
              </a:rPr>
              <a:t>nd</a:t>
            </a:r>
            <a:r>
              <a:rPr lang="en-GB" altLang="en-US" sz="1800">
                <a:latin typeface="Comic Sans MS" pitchFamily="66" charset="0"/>
              </a:rPr>
              <a:t> Episode</a:t>
            </a:r>
          </a:p>
          <a:p>
            <a:pPr algn="ctr" eaLnBrk="1" hangingPunct="1">
              <a:spcBef>
                <a:spcPct val="50000"/>
              </a:spcBef>
              <a:buFontTx/>
              <a:buNone/>
            </a:pPr>
            <a:r>
              <a:rPr lang="en-GB" altLang="en-US" sz="1800">
                <a:latin typeface="Comic Sans MS" pitchFamily="66" charset="0"/>
              </a:rPr>
              <a:t>another contrast</a:t>
            </a:r>
          </a:p>
        </p:txBody>
      </p:sp>
      <p:sp>
        <p:nvSpPr>
          <p:cNvPr id="33801" name="Text Box 1036">
            <a:hlinkClick r:id="rId18" action="ppaction://hlinkfile"/>
          </p:cNvPr>
          <p:cNvSpPr txBox="1">
            <a:spLocks noChangeArrowheads="1"/>
          </p:cNvSpPr>
          <p:nvPr/>
        </p:nvSpPr>
        <p:spPr bwMode="auto">
          <a:xfrm>
            <a:off x="7164388" y="4868863"/>
            <a:ext cx="1447800" cy="13398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latin typeface="Comic Sans MS" pitchFamily="66" charset="0"/>
              </a:rPr>
              <a:t>A</a:t>
            </a:r>
          </a:p>
          <a:p>
            <a:pPr algn="ctr" eaLnBrk="1" hangingPunct="1">
              <a:spcBef>
                <a:spcPct val="50000"/>
              </a:spcBef>
              <a:buFontTx/>
              <a:buNone/>
            </a:pPr>
            <a:r>
              <a:rPr lang="en-GB" altLang="en-US" sz="1800">
                <a:latin typeface="Comic Sans MS" pitchFamily="66" charset="0"/>
              </a:rPr>
              <a:t>Repetition of main theme</a:t>
            </a:r>
          </a:p>
        </p:txBody>
      </p:sp>
      <p:sp>
        <p:nvSpPr>
          <p:cNvPr id="33802" name="Text Box 1037"/>
          <p:cNvSpPr txBox="1">
            <a:spLocks noChangeArrowheads="1"/>
          </p:cNvSpPr>
          <p:nvPr/>
        </p:nvSpPr>
        <p:spPr bwMode="auto">
          <a:xfrm>
            <a:off x="304800" y="5943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AU" altLang="en-US" sz="1600">
                <a:latin typeface="Comic Sans MS" pitchFamily="66" charset="0"/>
                <a:cs typeface="Times New Roman" pitchFamily="18" charset="0"/>
              </a:rPr>
              <a:t>A CODA may be added to round off the piece.</a:t>
            </a:r>
            <a:r>
              <a:rPr lang="en-GB" altLang="en-US" sz="2400">
                <a:latin typeface="Comic Sans MS" pitchFamily="66" charset="0"/>
              </a:rPr>
              <a:t> </a:t>
            </a:r>
          </a:p>
        </p:txBody>
      </p:sp>
      <p:sp>
        <p:nvSpPr>
          <p:cNvPr id="33803" name="Rectangle 1038"/>
          <p:cNvSpPr>
            <a:spLocks noChangeArrowheads="1"/>
          </p:cNvSpPr>
          <p:nvPr/>
        </p:nvSpPr>
        <p:spPr bwMode="auto">
          <a:xfrm>
            <a:off x="457200" y="2819400"/>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r>
              <a:rPr lang="en-US" altLang="en-US" sz="1600">
                <a:latin typeface="Comic Sans MS" pitchFamily="66" charset="0"/>
                <a:cs typeface="Times New Roman" pitchFamily="18" charset="0"/>
              </a:rPr>
              <a:t>The pattern is </a:t>
            </a:r>
            <a:r>
              <a:rPr lang="en-US" altLang="en-US" sz="2400">
                <a:solidFill>
                  <a:srgbClr val="FF33CC"/>
                </a:solidFill>
                <a:latin typeface="Comic Sans MS" pitchFamily="66" charset="0"/>
                <a:cs typeface="Times New Roman" pitchFamily="18" charset="0"/>
              </a:rPr>
              <a:t>A</a:t>
            </a:r>
            <a:r>
              <a:rPr lang="en-US" altLang="en-US" sz="2400">
                <a:latin typeface="Comic Sans MS" pitchFamily="66" charset="0"/>
                <a:cs typeface="Times New Roman" pitchFamily="18" charset="0"/>
              </a:rPr>
              <a:t> </a:t>
            </a:r>
            <a:r>
              <a:rPr lang="en-US" altLang="en-US" sz="2400">
                <a:solidFill>
                  <a:srgbClr val="9966FF"/>
                </a:solidFill>
                <a:latin typeface="Comic Sans MS" pitchFamily="66" charset="0"/>
                <a:cs typeface="Times New Roman" pitchFamily="18" charset="0"/>
              </a:rPr>
              <a:t>B</a:t>
            </a:r>
            <a:r>
              <a:rPr lang="en-US" altLang="en-US" sz="2400">
                <a:latin typeface="Comic Sans MS" pitchFamily="66" charset="0"/>
                <a:cs typeface="Times New Roman" pitchFamily="18" charset="0"/>
              </a:rPr>
              <a:t> </a:t>
            </a:r>
            <a:r>
              <a:rPr lang="en-US" altLang="en-US" sz="2400">
                <a:solidFill>
                  <a:srgbClr val="FF33CC"/>
                </a:solidFill>
                <a:latin typeface="Comic Sans MS" pitchFamily="66" charset="0"/>
                <a:cs typeface="Times New Roman" pitchFamily="18" charset="0"/>
              </a:rPr>
              <a:t>A</a:t>
            </a:r>
            <a:r>
              <a:rPr lang="en-US" altLang="en-US" sz="2400">
                <a:latin typeface="Comic Sans MS" pitchFamily="66" charset="0"/>
                <a:cs typeface="Times New Roman" pitchFamily="18" charset="0"/>
              </a:rPr>
              <a:t> </a:t>
            </a:r>
            <a:r>
              <a:rPr lang="en-US" altLang="en-US" sz="2400">
                <a:solidFill>
                  <a:srgbClr val="9966FF"/>
                </a:solidFill>
                <a:latin typeface="Comic Sans MS" pitchFamily="66" charset="0"/>
                <a:cs typeface="Times New Roman" pitchFamily="18" charset="0"/>
              </a:rPr>
              <a:t>C</a:t>
            </a:r>
            <a:r>
              <a:rPr lang="en-US" altLang="en-US" sz="2400">
                <a:latin typeface="Comic Sans MS" pitchFamily="66" charset="0"/>
                <a:cs typeface="Times New Roman" pitchFamily="18" charset="0"/>
              </a:rPr>
              <a:t> </a:t>
            </a:r>
            <a:r>
              <a:rPr lang="en-US" altLang="en-US" sz="2400">
                <a:solidFill>
                  <a:srgbClr val="FF33CC"/>
                </a:solidFill>
                <a:latin typeface="Comic Sans MS" pitchFamily="66" charset="0"/>
                <a:cs typeface="Times New Roman" pitchFamily="18" charset="0"/>
              </a:rPr>
              <a:t>A</a:t>
            </a:r>
            <a:r>
              <a:rPr lang="en-US" altLang="en-US" sz="2400">
                <a:latin typeface="Comic Sans MS" pitchFamily="66" charset="0"/>
                <a:cs typeface="Times New Roman" pitchFamily="18" charset="0"/>
              </a:rPr>
              <a:t>.</a:t>
            </a:r>
            <a:r>
              <a:rPr lang="en-US" altLang="en-US" sz="1600">
                <a:latin typeface="Comic Sans MS" pitchFamily="66" charset="0"/>
                <a:cs typeface="Times New Roman" pitchFamily="18" charset="0"/>
              </a:rPr>
              <a:t>  </a:t>
            </a:r>
          </a:p>
        </p:txBody>
      </p:sp>
      <p:sp>
        <p:nvSpPr>
          <p:cNvPr id="33804" name="Text Box 1039">
            <a:hlinkClick r:id="rId19" action="ppaction://hlinkfile"/>
          </p:cNvPr>
          <p:cNvSpPr txBox="1">
            <a:spLocks noChangeArrowheads="1"/>
          </p:cNvSpPr>
          <p:nvPr/>
        </p:nvSpPr>
        <p:spPr bwMode="auto">
          <a:xfrm>
            <a:off x="468313" y="6308725"/>
            <a:ext cx="792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600">
                <a:solidFill>
                  <a:schemeClr val="accent2"/>
                </a:solidFill>
                <a:latin typeface="Comic Sans MS" pitchFamily="66" charset="0"/>
              </a:rPr>
              <a:t>Listen to the complete ‘Rondo’ from </a:t>
            </a:r>
            <a:r>
              <a:rPr lang="en-GB" altLang="en-US" sz="1600">
                <a:solidFill>
                  <a:schemeClr val="accent2"/>
                </a:solidFill>
                <a:latin typeface="Comic Sans MS" pitchFamily="66" charset="0"/>
                <a:hlinkClick r:id="rId19" action="ppaction://hlinkfile"/>
              </a:rPr>
              <a:t>Mozart</a:t>
            </a:r>
            <a:r>
              <a:rPr lang="en-GB" altLang="en-US" sz="1600">
                <a:solidFill>
                  <a:schemeClr val="accent2"/>
                </a:solidFill>
                <a:latin typeface="Comic Sans MS" pitchFamily="66" charset="0"/>
              </a:rPr>
              <a:t> Horn Concerto in Eb</a:t>
            </a:r>
          </a:p>
        </p:txBody>
      </p:sp>
      <p:pic>
        <p:nvPicPr>
          <p:cNvPr id="37901" name="Picture 1047" descr="http://aolsearch.aol.co.uk/aol/redir?src=image&amp;clickedItemURN=http%3A%2F%2Fwww.targetwoman.com%2Fimage%2Fsandwich.jpg&amp;moduleId=image_details.jsp.M&amp;clickedItemDescription=Image%20Details"/>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05600" y="2057400"/>
            <a:ext cx="1638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049" descr="C:\Documents and Settings\Linda\My Documents\My Pictures\animated clipart\french horn.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724400" y="2133600"/>
            <a:ext cx="181451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rondo horn conc A.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22">
            <a:extLst>
              <a:ext uri="{28A0092B-C50C-407E-A947-70E740481C1C}">
                <a14:useLocalDpi xmlns:a14="http://schemas.microsoft.com/office/drawing/2010/main" val="0"/>
              </a:ext>
            </a:extLst>
          </a:blip>
          <a:srcRect/>
          <a:stretch>
            <a:fillRect/>
          </a:stretch>
        </p:blipFill>
        <p:spPr bwMode="auto">
          <a:xfrm>
            <a:off x="971550" y="10525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rondo horn conc B.wav">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23">
            <a:extLst>
              <a:ext uri="{28A0092B-C50C-407E-A947-70E740481C1C}">
                <a14:useLocalDpi xmlns:a14="http://schemas.microsoft.com/office/drawing/2010/main" val="0"/>
              </a:ext>
            </a:extLst>
          </a:blip>
          <a:srcRect/>
          <a:stretch>
            <a:fillRect/>
          </a:stretch>
        </p:blipFill>
        <p:spPr bwMode="auto">
          <a:xfrm>
            <a:off x="1692275" y="981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rondo horn conc A1.wav">
            <a:hlinkClick r:id="" action="ppaction://media"/>
          </p:cNvPr>
          <p:cNvPicPr>
            <a:picLocks noChangeAspect="1"/>
          </p:cNvPicPr>
          <p:nvPr>
            <a:audioFile r:link="rId6"/>
            <p:extLst>
              <p:ext uri="{DAA4B4D4-6D71-4841-9C94-3DE7FCFB9230}">
                <p14:media xmlns:p14="http://schemas.microsoft.com/office/powerpoint/2010/main" r:link="rId5"/>
              </p:ext>
            </p:extLst>
          </p:nvPr>
        </p:nvPicPr>
        <p:blipFill>
          <a:blip r:embed="rId24">
            <a:extLst>
              <a:ext uri="{28A0092B-C50C-407E-A947-70E740481C1C}">
                <a14:useLocalDpi xmlns:a14="http://schemas.microsoft.com/office/drawing/2010/main" val="0"/>
              </a:ext>
            </a:extLst>
          </a:blip>
          <a:srcRect/>
          <a:stretch>
            <a:fillRect/>
          </a:stretch>
        </p:blipFill>
        <p:spPr bwMode="auto">
          <a:xfrm>
            <a:off x="2555875" y="10525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rondo horn conc C.wav">
            <a:hlinkClick r:id="" action="ppaction://media"/>
          </p:cNvPr>
          <p:cNvPicPr>
            <a:picLocks noChangeAspect="1"/>
          </p:cNvPicPr>
          <p:nvPr>
            <a:audioFile r:link="rId8"/>
            <p:extLst>
              <p:ext uri="{DAA4B4D4-6D71-4841-9C94-3DE7FCFB9230}">
                <p14:media xmlns:p14="http://schemas.microsoft.com/office/powerpoint/2010/main" r:link="rId7"/>
              </p:ext>
            </p:extLst>
          </p:nvPr>
        </p:nvPicPr>
        <p:blipFill>
          <a:blip r:embed="rId25">
            <a:extLst>
              <a:ext uri="{28A0092B-C50C-407E-A947-70E740481C1C}">
                <a14:useLocalDpi xmlns:a14="http://schemas.microsoft.com/office/drawing/2010/main" val="0"/>
              </a:ext>
            </a:extLst>
          </a:blip>
          <a:srcRect/>
          <a:stretch>
            <a:fillRect/>
          </a:stretch>
        </p:blipFill>
        <p:spPr bwMode="auto">
          <a:xfrm>
            <a:off x="3348038" y="1125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rondo horn conc end.wav">
            <a:hlinkClick r:id="" action="ppaction://media"/>
          </p:cNvPr>
          <p:cNvPicPr>
            <a:picLocks noChangeAspect="1"/>
          </p:cNvPicPr>
          <p:nvPr>
            <a:audioFile r:link="rId10"/>
            <p:extLst>
              <p:ext uri="{DAA4B4D4-6D71-4841-9C94-3DE7FCFB9230}">
                <p14:media xmlns:p14="http://schemas.microsoft.com/office/powerpoint/2010/main" r:link="rId9"/>
              </p:ext>
            </p:extLst>
          </p:nvPr>
        </p:nvPicPr>
        <p:blipFill>
          <a:blip r:embed="rId26">
            <a:extLst>
              <a:ext uri="{28A0092B-C50C-407E-A947-70E740481C1C}">
                <a14:useLocalDpi xmlns:a14="http://schemas.microsoft.com/office/drawing/2010/main" val="0"/>
              </a:ext>
            </a:extLst>
          </a:blip>
          <a:srcRect/>
          <a:stretch>
            <a:fillRect/>
          </a:stretch>
        </p:blipFill>
        <p:spPr bwMode="auto">
          <a:xfrm>
            <a:off x="4356100" y="1125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rondo horn conc all.wav">
            <a:hlinkClick r:id="" action="ppaction://media"/>
          </p:cNvPr>
          <p:cNvPicPr>
            <a:picLocks noChangeAspect="1"/>
          </p:cNvPicPr>
          <p:nvPr>
            <a:audioFile r:link="rId12"/>
            <p:extLst>
              <p:ext uri="{DAA4B4D4-6D71-4841-9C94-3DE7FCFB9230}">
                <p14:media xmlns:p14="http://schemas.microsoft.com/office/powerpoint/2010/main" r:link="rId11"/>
              </p:ext>
            </p:extLst>
          </p:nvPr>
        </p:nvPicPr>
        <p:blipFill>
          <a:blip r:embed="rId27">
            <a:extLst>
              <a:ext uri="{28A0092B-C50C-407E-A947-70E740481C1C}">
                <a14:useLocalDpi xmlns:a14="http://schemas.microsoft.com/office/drawing/2010/main" val="0"/>
              </a:ext>
            </a:extLst>
          </a:blip>
          <a:srcRect/>
          <a:stretch>
            <a:fillRect/>
          </a:stretch>
        </p:blipFill>
        <p:spPr bwMode="auto">
          <a:xfrm>
            <a:off x="5508625" y="11969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Rectangle 1026"/>
          <p:cNvSpPr>
            <a:spLocks noGrp="1" noChangeArrowheads="1"/>
          </p:cNvSpPr>
          <p:nvPr>
            <p:ph type="title" idx="4294967295"/>
          </p:nvPr>
        </p:nvSpPr>
        <p:spPr>
          <a:solidFill>
            <a:srgbClr val="9966FF"/>
          </a:solidFill>
        </p:spPr>
        <p:txBody>
          <a:bodyPr/>
          <a:lstStyle/>
          <a:p>
            <a:pPr eaLnBrk="1" hangingPunct="1"/>
            <a:r>
              <a:rPr lang="en-GB" altLang="en-US" b="1" smtClean="0">
                <a:latin typeface="Plantagenet Cherokee" pitchFamily="18" charset="0"/>
              </a:rPr>
              <a:t>Rondo Form</a:t>
            </a:r>
          </a:p>
        </p:txBody>
      </p:sp>
      <p:pic>
        <p:nvPicPr>
          <p:cNvPr id="37910" name="Picture 39" descr="http://www.clipartbest.com/cliparts/RTd/oXX/RTdoXXET9.png">
            <a:hlinkClick r:id="rId28" action="ppaction://hlinksldjump"/>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3888" y="6015038"/>
            <a:ext cx="98901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blinds(horizontal)">
                                      <p:cBhvr>
                                        <p:cTn id="7" dur="500"/>
                                        <p:tgtEl>
                                          <p:spTgt spid="54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803"/>
                                        </p:tgtEl>
                                        <p:attrNameLst>
                                          <p:attrName>style.visibility</p:attrName>
                                        </p:attrNameLst>
                                      </p:cBhvr>
                                      <p:to>
                                        <p:strVal val="visible"/>
                                      </p:to>
                                    </p:set>
                                    <p:animEffect transition="in" filter="box(in)">
                                      <p:cBhvr>
                                        <p:cTn id="12" dur="500"/>
                                        <p:tgtEl>
                                          <p:spTgt spid="338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277"/>
                                        </p:tgtEl>
                                        <p:attrNameLst>
                                          <p:attrName>style.visibility</p:attrName>
                                        </p:attrNameLst>
                                      </p:cBhvr>
                                      <p:to>
                                        <p:strVal val="visible"/>
                                      </p:to>
                                    </p:set>
                                    <p:animEffect transition="in" filter="blinds(horizontal)">
                                      <p:cBhvr>
                                        <p:cTn id="17" dur="500"/>
                                        <p:tgtEl>
                                          <p:spTgt spid="542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4279"/>
                                        </p:tgtEl>
                                        <p:attrNameLst>
                                          <p:attrName>style.visibility</p:attrName>
                                        </p:attrNameLst>
                                      </p:cBhvr>
                                      <p:to>
                                        <p:strVal val="visible"/>
                                      </p:to>
                                    </p:set>
                                    <p:animEffect transition="in" filter="box(in)">
                                      <p:cBhvr>
                                        <p:cTn id="22" dur="500"/>
                                        <p:tgtEl>
                                          <p:spTgt spid="54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4280"/>
                                        </p:tgtEl>
                                        <p:attrNameLst>
                                          <p:attrName>style.visibility</p:attrName>
                                        </p:attrNameLst>
                                      </p:cBhvr>
                                      <p:to>
                                        <p:strVal val="visible"/>
                                      </p:to>
                                    </p:set>
                                    <p:animEffect transition="in" filter="box(in)">
                                      <p:cBhvr>
                                        <p:cTn id="27" dur="500"/>
                                        <p:tgtEl>
                                          <p:spTgt spid="54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3799"/>
                                        </p:tgtEl>
                                        <p:attrNameLst>
                                          <p:attrName>style.visibility</p:attrName>
                                        </p:attrNameLst>
                                      </p:cBhvr>
                                      <p:to>
                                        <p:strVal val="visible"/>
                                      </p:to>
                                    </p:set>
                                    <p:animEffect transition="in" filter="box(in)">
                                      <p:cBhvr>
                                        <p:cTn id="32" dur="500"/>
                                        <p:tgtEl>
                                          <p:spTgt spid="3379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3800"/>
                                        </p:tgtEl>
                                        <p:attrNameLst>
                                          <p:attrName>style.visibility</p:attrName>
                                        </p:attrNameLst>
                                      </p:cBhvr>
                                      <p:to>
                                        <p:strVal val="visible"/>
                                      </p:to>
                                    </p:set>
                                    <p:animEffect transition="in" filter="diamond(in)">
                                      <p:cBhvr>
                                        <p:cTn id="37" dur="2000"/>
                                        <p:tgtEl>
                                          <p:spTgt spid="3380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3801"/>
                                        </p:tgtEl>
                                        <p:attrNameLst>
                                          <p:attrName>style.visibility</p:attrName>
                                        </p:attrNameLst>
                                      </p:cBhvr>
                                      <p:to>
                                        <p:strVal val="visible"/>
                                      </p:to>
                                    </p:set>
                                    <p:animEffect transition="in" filter="box(in)">
                                      <p:cBhvr>
                                        <p:cTn id="42" dur="500"/>
                                        <p:tgtEl>
                                          <p:spTgt spid="3380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1" nodeType="clickEffect">
                                  <p:stCondLst>
                                    <p:cond delay="0"/>
                                  </p:stCondLst>
                                  <p:childTnLst>
                                    <p:set>
                                      <p:cBhvr>
                                        <p:cTn id="46" dur="1" fill="hold">
                                          <p:stCondLst>
                                            <p:cond delay="0"/>
                                          </p:stCondLst>
                                        </p:cTn>
                                        <p:tgtEl>
                                          <p:spTgt spid="33804"/>
                                        </p:tgtEl>
                                        <p:attrNameLst>
                                          <p:attrName>style.visibility</p:attrName>
                                        </p:attrNameLst>
                                      </p:cBhvr>
                                      <p:to>
                                        <p:strVal val="visible"/>
                                      </p:to>
                                    </p:set>
                                    <p:animEffect transition="in" filter="checkerboard(across)">
                                      <p:cBhvr>
                                        <p:cTn id="47" dur="500"/>
                                        <p:tgtEl>
                                          <p:spTgt spid="3380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3802"/>
                                        </p:tgtEl>
                                        <p:attrNameLst>
                                          <p:attrName>style.visibility</p:attrName>
                                        </p:attrNameLst>
                                      </p:cBhvr>
                                      <p:to>
                                        <p:strVal val="visible"/>
                                      </p:to>
                                    </p:set>
                                    <p:animEffect transition="in" filter="blinds(horizontal)">
                                      <p:cBhvr>
                                        <p:cTn id="52" dur="500"/>
                                        <p:tgtEl>
                                          <p:spTgt spid="3380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3804"/>
                                        </p:tgtEl>
                                        <p:attrNameLst>
                                          <p:attrName>style.visibility</p:attrName>
                                        </p:attrNameLst>
                                      </p:cBhvr>
                                      <p:to>
                                        <p:strVal val="visible"/>
                                      </p:to>
                                    </p:set>
                                    <p:animEffect transition="in" filter="blinds(horizontal)">
                                      <p:cBhvr>
                                        <p:cTn id="57" dur="500"/>
                                        <p:tgtEl>
                                          <p:spTgt spid="338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audio>
              <p:cMediaNode>
                <p:cTn id="59"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25"/>
                </p:tgtEl>
              </p:cMediaNode>
            </p:audio>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26"/>
                </p:tgtEl>
              </p:cMediaNode>
            </p:audio>
            <p:audio>
              <p:cMediaNode>
                <p:cTn id="63"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childTnLst>
        </p:cTn>
      </p:par>
    </p:tnLst>
    <p:bldLst>
      <p:bldP spid="54275" grpId="0"/>
      <p:bldP spid="54277" grpId="0" animBg="1"/>
      <p:bldP spid="54279" grpId="0" animBg="1"/>
      <p:bldP spid="54280" grpId="0" animBg="1"/>
      <p:bldP spid="33799" grpId="0" animBg="1"/>
      <p:bldP spid="33800" grpId="0" animBg="1"/>
      <p:bldP spid="33801" grpId="0" animBg="1"/>
      <p:bldP spid="33802" grpId="0"/>
      <p:bldP spid="33803" grpId="0"/>
      <p:bldP spid="33804" grpId="0"/>
      <p:bldP spid="3380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5288" y="908050"/>
            <a:ext cx="8497887" cy="13684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Rectangle 2"/>
          <p:cNvSpPr txBox="1">
            <a:spLocks noChangeArrowheads="1"/>
          </p:cNvSpPr>
          <p:nvPr/>
        </p:nvSpPr>
        <p:spPr bwMode="auto">
          <a:xfrm>
            <a:off x="1979613" y="0"/>
            <a:ext cx="4410075" cy="1143000"/>
          </a:xfrm>
          <a:prstGeom prst="rect">
            <a:avLst/>
          </a:prstGeom>
          <a:noFill/>
          <a:ln w="9525">
            <a:noFill/>
            <a:miter lim="800000"/>
            <a:headEnd/>
            <a:tailEnd/>
          </a:ln>
        </p:spPr>
        <p:txBody>
          <a:bodyPr anchor="ctr"/>
          <a:lstStyle/>
          <a:p>
            <a:pPr algn="ctr">
              <a:defRPr/>
            </a:pPr>
            <a:r>
              <a:rPr lang="en-GB" sz="4000" b="1" dirty="0">
                <a:solidFill>
                  <a:srgbClr val="99FFCC"/>
                </a:solidFill>
                <a:latin typeface="Plantagenet Cherokee" pitchFamily="18" charset="0"/>
                <a:ea typeface="+mj-ea"/>
                <a:cs typeface="+mj-cs"/>
              </a:rPr>
              <a:t>Composing Skills</a:t>
            </a:r>
          </a:p>
        </p:txBody>
      </p:sp>
      <p:sp>
        <p:nvSpPr>
          <p:cNvPr id="3" name="Rectangle 6"/>
          <p:cNvSpPr>
            <a:spLocks noChangeArrowheads="1"/>
          </p:cNvSpPr>
          <p:nvPr/>
        </p:nvSpPr>
        <p:spPr bwMode="auto">
          <a:xfrm>
            <a:off x="4211638" y="1268413"/>
            <a:ext cx="4495800" cy="5810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latin typeface="Comic Sans MS" pitchFamily="66" charset="0"/>
              </a:rPr>
              <a:t>Broken chords played by the left hand while the right hand plays the melody.</a:t>
            </a:r>
          </a:p>
        </p:txBody>
      </p:sp>
      <p:sp>
        <p:nvSpPr>
          <p:cNvPr id="4" name="Rectangle 6"/>
          <p:cNvSpPr>
            <a:spLocks noChangeArrowheads="1"/>
          </p:cNvSpPr>
          <p:nvPr/>
        </p:nvSpPr>
        <p:spPr bwMode="auto">
          <a:xfrm>
            <a:off x="1187450" y="1268413"/>
            <a:ext cx="2447925" cy="52387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800">
                <a:latin typeface="Comic Sans MS" pitchFamily="66" charset="0"/>
              </a:rPr>
              <a:t>Alberti Bass</a:t>
            </a:r>
          </a:p>
        </p:txBody>
      </p:sp>
      <p:sp>
        <p:nvSpPr>
          <p:cNvPr id="5" name="Rectangle 6"/>
          <p:cNvSpPr>
            <a:spLocks noChangeArrowheads="1"/>
          </p:cNvSpPr>
          <p:nvPr/>
        </p:nvSpPr>
        <p:spPr bwMode="auto">
          <a:xfrm>
            <a:off x="396875" y="2492375"/>
            <a:ext cx="8351838" cy="5810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Your task is to compose a 16 bar piece of Piano Music using Albert Bass as an accompaniment.</a:t>
            </a:r>
          </a:p>
        </p:txBody>
      </p:sp>
      <p:sp>
        <p:nvSpPr>
          <p:cNvPr id="6" name="Rectangle 6"/>
          <p:cNvSpPr>
            <a:spLocks noChangeArrowheads="1"/>
          </p:cNvSpPr>
          <p:nvPr/>
        </p:nvSpPr>
        <p:spPr bwMode="auto">
          <a:xfrm>
            <a:off x="396875" y="3357563"/>
            <a:ext cx="8351838" cy="3365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Open a new file in Sibelius and select PIANO as your instrument.</a:t>
            </a:r>
          </a:p>
        </p:txBody>
      </p:sp>
      <p:sp>
        <p:nvSpPr>
          <p:cNvPr id="7" name="Rectangle 6"/>
          <p:cNvSpPr>
            <a:spLocks noChangeArrowheads="1"/>
          </p:cNvSpPr>
          <p:nvPr/>
        </p:nvSpPr>
        <p:spPr bwMode="auto">
          <a:xfrm>
            <a:off x="396875" y="3860800"/>
            <a:ext cx="8351838" cy="3365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You will need a plan in your mind – 4 bar phrases either ABAB or AABA – its up to you</a:t>
            </a:r>
          </a:p>
        </p:txBody>
      </p:sp>
      <p:sp>
        <p:nvSpPr>
          <p:cNvPr id="8" name="Rectangle 6"/>
          <p:cNvSpPr>
            <a:spLocks noChangeArrowheads="1"/>
          </p:cNvSpPr>
          <p:nvPr/>
        </p:nvSpPr>
        <p:spPr bwMode="auto">
          <a:xfrm>
            <a:off x="395288" y="4941888"/>
            <a:ext cx="8351837" cy="5810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When you have decided on your plan and chosen a key signature you need to write a CHORD SEQUENCE – think about CANDENCES at the end of each line.</a:t>
            </a:r>
          </a:p>
        </p:txBody>
      </p:sp>
      <p:sp>
        <p:nvSpPr>
          <p:cNvPr id="9" name="Rectangle 6"/>
          <p:cNvSpPr>
            <a:spLocks noChangeArrowheads="1"/>
          </p:cNvSpPr>
          <p:nvPr/>
        </p:nvSpPr>
        <p:spPr bwMode="auto">
          <a:xfrm>
            <a:off x="396875" y="4437063"/>
            <a:ext cx="8351838" cy="3365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Next you need a Key Signature – C F or G Major – I hope you know these!!!!!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nimBg="1" autoUpdateAnimBg="0"/>
      <p:bldP spid="6" grpId="0" animBg="1" autoUpdateAnimBg="0"/>
      <p:bldP spid="7" grpId="0" animBg="1" autoUpdateAnimBg="0"/>
      <p:bldP spid="8" grpId="0" animBg="1" autoUpdateAnimBg="0"/>
      <p:bldP spid="9"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0" y="1268413"/>
            <a:ext cx="8351838" cy="3365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Here is an example of a CHORD SEQUENCE using an AABA plan - </a:t>
            </a:r>
          </a:p>
        </p:txBody>
      </p:sp>
      <p:sp>
        <p:nvSpPr>
          <p:cNvPr id="2" name="Rectangle 6"/>
          <p:cNvSpPr>
            <a:spLocks noChangeArrowheads="1"/>
          </p:cNvSpPr>
          <p:nvPr/>
        </p:nvSpPr>
        <p:spPr bwMode="auto">
          <a:xfrm>
            <a:off x="0" y="2708275"/>
            <a:ext cx="9144000" cy="106997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solidFill>
                  <a:schemeClr val="bg1"/>
                </a:solidFill>
                <a:latin typeface="Comic Sans MS" pitchFamily="66" charset="0"/>
              </a:rPr>
              <a:t>4/4	C	F 	C	G (Imperfect Cadence ends on G)</a:t>
            </a:r>
          </a:p>
          <a:p>
            <a:pPr eaLnBrk="1" hangingPunct="1">
              <a:spcBef>
                <a:spcPct val="0"/>
              </a:spcBef>
              <a:buFontTx/>
              <a:buNone/>
            </a:pPr>
            <a:r>
              <a:rPr lang="en-GB" altLang="en-US" sz="1600">
                <a:solidFill>
                  <a:schemeClr val="bg1"/>
                </a:solidFill>
                <a:latin typeface="Comic Sans MS" pitchFamily="66" charset="0"/>
              </a:rPr>
              <a:t>	C	F	G	C (swapped chords at end to give V I perfect Cadence)</a:t>
            </a:r>
          </a:p>
          <a:p>
            <a:pPr eaLnBrk="1" hangingPunct="1">
              <a:spcBef>
                <a:spcPct val="0"/>
              </a:spcBef>
              <a:buFontTx/>
              <a:buNone/>
            </a:pPr>
            <a:r>
              <a:rPr lang="en-GB" altLang="en-US" sz="1600">
                <a:solidFill>
                  <a:schemeClr val="bg1"/>
                </a:solidFill>
                <a:latin typeface="Comic Sans MS" pitchFamily="66" charset="0"/>
              </a:rPr>
              <a:t>	G	Am	Dm	G (Imperfect Cadence ends on G)	</a:t>
            </a:r>
          </a:p>
          <a:p>
            <a:pPr eaLnBrk="1" hangingPunct="1">
              <a:spcBef>
                <a:spcPct val="0"/>
              </a:spcBef>
              <a:buFontTx/>
              <a:buNone/>
            </a:pPr>
            <a:r>
              <a:rPr lang="en-GB" altLang="en-US" sz="1600">
                <a:solidFill>
                  <a:schemeClr val="bg1"/>
                </a:solidFill>
                <a:latin typeface="Comic Sans MS" pitchFamily="66" charset="0"/>
              </a:rPr>
              <a:t>	C	F	G	C (Perfect Cadence G-C)	</a:t>
            </a:r>
          </a:p>
        </p:txBody>
      </p:sp>
      <p:sp>
        <p:nvSpPr>
          <p:cNvPr id="4" name="Rectangle 6"/>
          <p:cNvSpPr>
            <a:spLocks noChangeArrowheads="1"/>
          </p:cNvSpPr>
          <p:nvPr/>
        </p:nvSpPr>
        <p:spPr bwMode="auto">
          <a:xfrm>
            <a:off x="0" y="1916113"/>
            <a:ext cx="1152525" cy="3397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solidFill>
                  <a:schemeClr val="bg1"/>
                </a:solidFill>
                <a:latin typeface="Comic Sans MS" pitchFamily="66" charset="0"/>
              </a:rPr>
              <a:t>Key of C 	</a:t>
            </a:r>
          </a:p>
        </p:txBody>
      </p:sp>
      <p:sp>
        <p:nvSpPr>
          <p:cNvPr id="5" name="Rectangle 6"/>
          <p:cNvSpPr>
            <a:spLocks noChangeArrowheads="1"/>
          </p:cNvSpPr>
          <p:nvPr/>
        </p:nvSpPr>
        <p:spPr bwMode="auto">
          <a:xfrm>
            <a:off x="0" y="4437063"/>
            <a:ext cx="8351838" cy="5810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In this Sibelius file is an example of a CHORD SEQUENCE using an AABA plan –</a:t>
            </a:r>
          </a:p>
          <a:p>
            <a:pPr eaLnBrk="1" hangingPunct="1">
              <a:spcBef>
                <a:spcPct val="0"/>
              </a:spcBef>
              <a:buFontTx/>
              <a:buNone/>
            </a:pPr>
            <a:r>
              <a:rPr lang="en-GB" altLang="en-US" sz="1600">
                <a:solidFill>
                  <a:schemeClr val="bg1"/>
                </a:solidFill>
                <a:latin typeface="Comic Sans MS" pitchFamily="66" charset="0"/>
                <a:hlinkClick r:id="rId2" action="ppaction://hlinkfile"/>
              </a:rPr>
              <a:t>COMPOSING\ALBERT BASS COMP - CHORD SEQUENCE.sib</a:t>
            </a:r>
            <a:endParaRPr lang="en-GB" altLang="en-US" sz="1600">
              <a:solidFill>
                <a:schemeClr val="bg1"/>
              </a:solidFill>
              <a:latin typeface="Comic Sans MS" pitchFamily="66" charset="0"/>
            </a:endParaRPr>
          </a:p>
        </p:txBody>
      </p:sp>
      <p:sp>
        <p:nvSpPr>
          <p:cNvPr id="7" name="Rectangle 2"/>
          <p:cNvSpPr txBox="1">
            <a:spLocks noChangeArrowheads="1"/>
          </p:cNvSpPr>
          <p:nvPr/>
        </p:nvSpPr>
        <p:spPr bwMode="auto">
          <a:xfrm>
            <a:off x="0" y="0"/>
            <a:ext cx="9144000" cy="1143000"/>
          </a:xfrm>
          <a:prstGeom prst="rect">
            <a:avLst/>
          </a:prstGeom>
          <a:noFill/>
          <a:ln w="9525">
            <a:noFill/>
            <a:miter lim="800000"/>
            <a:headEnd/>
            <a:tailEnd/>
          </a:ln>
        </p:spPr>
        <p:txBody>
          <a:bodyPr anchor="ctr"/>
          <a:lstStyle/>
          <a:p>
            <a:pPr algn="ctr">
              <a:defRPr/>
            </a:pPr>
            <a:r>
              <a:rPr lang="en-GB" sz="4000" b="1" dirty="0">
                <a:solidFill>
                  <a:srgbClr val="99FFCC"/>
                </a:solidFill>
                <a:latin typeface="Plantagenet Cherokee" pitchFamily="18" charset="0"/>
                <a:ea typeface="+mj-ea"/>
                <a:cs typeface="+mj-cs"/>
              </a:rPr>
              <a:t>Composing Skills: Chord Sequence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2" grpId="0" animBg="1" autoUpdateAnimBg="0"/>
      <p:bldP spid="4" grpId="0" animBg="1" autoUpdateAnimBg="0"/>
      <p:bldP spid="5"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323850" y="1341438"/>
            <a:ext cx="8569325" cy="611187"/>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Now using the Alberti Bass Technique write the Broken Chord Patterns for each bar –</a:t>
            </a:r>
          </a:p>
          <a:p>
            <a:pPr eaLnBrk="1" hangingPunct="1">
              <a:spcBef>
                <a:spcPct val="0"/>
              </a:spcBef>
              <a:buFontTx/>
              <a:buNone/>
            </a:pPr>
            <a:r>
              <a:rPr lang="en-US" altLang="en-US" sz="1600">
                <a:solidFill>
                  <a:schemeClr val="bg1"/>
                </a:solidFill>
                <a:latin typeface="Comic Sans MS" pitchFamily="66" charset="0"/>
                <a:hlinkClick r:id="rId2" action="ppaction://hlinkfile"/>
              </a:rPr>
              <a:t>COMPOSING\ALBERT BASS COMP - STAGE 1.sib</a:t>
            </a:r>
            <a:r>
              <a:rPr lang="en-GB" altLang="en-US" sz="1800">
                <a:solidFill>
                  <a:schemeClr val="bg1"/>
                </a:solidFill>
                <a:latin typeface="Arial" charset="0"/>
              </a:rPr>
              <a:t> </a:t>
            </a:r>
            <a:endParaRPr lang="en-GB" altLang="en-US" sz="1600">
              <a:solidFill>
                <a:schemeClr val="bg1"/>
              </a:solidFill>
              <a:latin typeface="Comic Sans MS" pitchFamily="66" charset="0"/>
            </a:endParaRPr>
          </a:p>
        </p:txBody>
      </p:sp>
      <p:sp>
        <p:nvSpPr>
          <p:cNvPr id="3" name="Rectangle 6"/>
          <p:cNvSpPr>
            <a:spLocks noChangeArrowheads="1"/>
          </p:cNvSpPr>
          <p:nvPr/>
        </p:nvSpPr>
        <p:spPr bwMode="auto">
          <a:xfrm>
            <a:off x="323850" y="2349500"/>
            <a:ext cx="8569325" cy="3365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You now have 16 bars of Alberti Bass – well done!</a:t>
            </a:r>
          </a:p>
        </p:txBody>
      </p:sp>
      <p:sp>
        <p:nvSpPr>
          <p:cNvPr id="6" name="Rectangle 2"/>
          <p:cNvSpPr txBox="1">
            <a:spLocks noChangeArrowheads="1"/>
          </p:cNvSpPr>
          <p:nvPr/>
        </p:nvSpPr>
        <p:spPr bwMode="auto">
          <a:xfrm>
            <a:off x="1979613" y="0"/>
            <a:ext cx="4410075" cy="1143000"/>
          </a:xfrm>
          <a:prstGeom prst="rect">
            <a:avLst/>
          </a:prstGeom>
          <a:noFill/>
          <a:ln w="9525">
            <a:noFill/>
            <a:miter lim="800000"/>
            <a:headEnd/>
            <a:tailEnd/>
          </a:ln>
        </p:spPr>
        <p:txBody>
          <a:bodyPr anchor="ctr"/>
          <a:lstStyle/>
          <a:p>
            <a:pPr algn="ctr">
              <a:defRPr/>
            </a:pPr>
            <a:r>
              <a:rPr lang="en-GB" sz="4000" b="1" dirty="0">
                <a:solidFill>
                  <a:srgbClr val="99FFCC"/>
                </a:solidFill>
                <a:latin typeface="Plantagenet Cherokee" pitchFamily="18" charset="0"/>
                <a:ea typeface="+mj-ea"/>
                <a:cs typeface="+mj-cs"/>
              </a:rPr>
              <a:t>Composing Skills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23850" y="1628775"/>
            <a:ext cx="8569325" cy="8255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Now you use the notes of the Chords to compose a melody using CROTCHETS, and MINIMS. Try to think about the rhythms at the CADENCE POINTS (the end of the lines) </a:t>
            </a:r>
            <a:r>
              <a:rPr lang="en-US" altLang="en-US" sz="1600">
                <a:solidFill>
                  <a:schemeClr val="bg1"/>
                </a:solidFill>
                <a:latin typeface="Comic Sans MS" pitchFamily="66" charset="0"/>
                <a:hlinkClick r:id="rId2" action="ppaction://hlinkfile"/>
              </a:rPr>
              <a:t>COMPOSING\ALBERT BASS COMP - STAGE 2.sib</a:t>
            </a:r>
            <a:endParaRPr lang="en-GB" altLang="en-US" sz="1600">
              <a:solidFill>
                <a:schemeClr val="bg1"/>
              </a:solidFill>
              <a:latin typeface="Comic Sans MS" pitchFamily="66" charset="0"/>
            </a:endParaRPr>
          </a:p>
        </p:txBody>
      </p:sp>
      <p:sp>
        <p:nvSpPr>
          <p:cNvPr id="4" name="Rectangle 2"/>
          <p:cNvSpPr txBox="1">
            <a:spLocks noChangeArrowheads="1"/>
          </p:cNvSpPr>
          <p:nvPr/>
        </p:nvSpPr>
        <p:spPr bwMode="auto">
          <a:xfrm>
            <a:off x="0" y="0"/>
            <a:ext cx="9144000" cy="1143000"/>
          </a:xfrm>
          <a:prstGeom prst="rect">
            <a:avLst/>
          </a:prstGeom>
          <a:noFill/>
          <a:ln w="9525">
            <a:noFill/>
            <a:miter lim="800000"/>
            <a:headEnd/>
            <a:tailEnd/>
          </a:ln>
        </p:spPr>
        <p:txBody>
          <a:bodyPr anchor="ctr"/>
          <a:lstStyle/>
          <a:p>
            <a:pPr algn="ctr">
              <a:defRPr/>
            </a:pPr>
            <a:r>
              <a:rPr lang="en-GB" sz="4000" b="1" dirty="0">
                <a:solidFill>
                  <a:srgbClr val="99FFCC"/>
                </a:solidFill>
                <a:latin typeface="Plantagenet Cherokee" pitchFamily="18" charset="0"/>
                <a:ea typeface="+mj-ea"/>
                <a:cs typeface="+mj-cs"/>
              </a:rPr>
              <a:t>Composing Skills: Writing the Melody</a:t>
            </a:r>
          </a:p>
        </p:txBody>
      </p:sp>
      <p:sp>
        <p:nvSpPr>
          <p:cNvPr id="5" name="Rectangle 6"/>
          <p:cNvSpPr>
            <a:spLocks noChangeArrowheads="1"/>
          </p:cNvSpPr>
          <p:nvPr/>
        </p:nvSpPr>
        <p:spPr bwMode="auto">
          <a:xfrm>
            <a:off x="395288" y="4149725"/>
            <a:ext cx="8569325" cy="5810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You can if you wish add PASSING NOTES using QUAVERS (notes between the notes of the chord. </a:t>
            </a:r>
            <a:r>
              <a:rPr lang="en-US" altLang="en-US" sz="1600">
                <a:solidFill>
                  <a:schemeClr val="bg1"/>
                </a:solidFill>
                <a:latin typeface="Comic Sans MS" pitchFamily="66" charset="0"/>
                <a:hlinkClick r:id="rId3" action="ppaction://hlinkfile"/>
              </a:rPr>
              <a:t>COMPOSING\ALBERT BASS COMP - STAGE 3 PASSING NOTES.sib</a:t>
            </a:r>
            <a:endParaRPr lang="en-GB" altLang="en-US" sz="1600">
              <a:solidFill>
                <a:schemeClr val="bg1"/>
              </a:solidFill>
              <a:latin typeface="Comic Sans MS" pitchFamily="66" charset="0"/>
            </a:endParaRPr>
          </a:p>
        </p:txBody>
      </p:sp>
      <p:sp>
        <p:nvSpPr>
          <p:cNvPr id="6" name="Rectangle 6"/>
          <p:cNvSpPr>
            <a:spLocks noChangeArrowheads="1"/>
          </p:cNvSpPr>
          <p:nvPr/>
        </p:nvSpPr>
        <p:spPr bwMode="auto">
          <a:xfrm>
            <a:off x="395288" y="5876925"/>
            <a:ext cx="8569325" cy="5810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To complete your piece how about adding some trills and grace notes?</a:t>
            </a:r>
          </a:p>
          <a:p>
            <a:pPr eaLnBrk="1" hangingPunct="1">
              <a:spcBef>
                <a:spcPct val="0"/>
              </a:spcBef>
              <a:buFontTx/>
              <a:buChar char="•"/>
            </a:pPr>
            <a:r>
              <a:rPr lang="en-GB" altLang="en-US" sz="1600">
                <a:solidFill>
                  <a:schemeClr val="bg1"/>
                </a:solidFill>
                <a:latin typeface="Comic Sans MS" pitchFamily="66" charset="0"/>
                <a:hlinkClick r:id="rId4" action="ppaction://hlinkfile"/>
              </a:rPr>
              <a:t>COMPOSING\ALBERT BASS COMP - STAGE 4 ORNAMENTS.sib</a:t>
            </a:r>
            <a:endParaRPr lang="en-GB" altLang="en-US" sz="1600">
              <a:solidFill>
                <a:schemeClr val="bg1"/>
              </a:solidFill>
              <a:latin typeface="Comic Sans MS" pitchFamily="66" charset="0"/>
            </a:endParaRPr>
          </a:p>
        </p:txBody>
      </p:sp>
      <p:sp>
        <p:nvSpPr>
          <p:cNvPr id="7" name="Rectangle 2"/>
          <p:cNvSpPr txBox="1">
            <a:spLocks noChangeArrowheads="1"/>
          </p:cNvSpPr>
          <p:nvPr/>
        </p:nvSpPr>
        <p:spPr bwMode="auto">
          <a:xfrm>
            <a:off x="0" y="2781300"/>
            <a:ext cx="9144000" cy="1143000"/>
          </a:xfrm>
          <a:prstGeom prst="rect">
            <a:avLst/>
          </a:prstGeom>
          <a:noFill/>
          <a:ln w="9525">
            <a:noFill/>
            <a:miter lim="800000"/>
            <a:headEnd/>
            <a:tailEnd/>
          </a:ln>
        </p:spPr>
        <p:txBody>
          <a:bodyPr anchor="ctr"/>
          <a:lstStyle/>
          <a:p>
            <a:pPr algn="ctr">
              <a:defRPr/>
            </a:pPr>
            <a:r>
              <a:rPr lang="en-GB" sz="4000" b="1" dirty="0">
                <a:solidFill>
                  <a:srgbClr val="99FFCC"/>
                </a:solidFill>
                <a:latin typeface="Plantagenet Cherokee" pitchFamily="18" charset="0"/>
                <a:ea typeface="+mj-ea"/>
                <a:cs typeface="+mj-cs"/>
              </a:rPr>
              <a:t>Passing Notes</a:t>
            </a:r>
          </a:p>
        </p:txBody>
      </p:sp>
      <p:sp>
        <p:nvSpPr>
          <p:cNvPr id="8" name="Rectangle 2"/>
          <p:cNvSpPr txBox="1">
            <a:spLocks noChangeArrowheads="1"/>
          </p:cNvSpPr>
          <p:nvPr/>
        </p:nvSpPr>
        <p:spPr bwMode="auto">
          <a:xfrm>
            <a:off x="0" y="4868863"/>
            <a:ext cx="9144000" cy="1143000"/>
          </a:xfrm>
          <a:prstGeom prst="rect">
            <a:avLst/>
          </a:prstGeom>
          <a:noFill/>
          <a:ln w="9525">
            <a:noFill/>
            <a:miter lim="800000"/>
            <a:headEnd/>
            <a:tailEnd/>
          </a:ln>
        </p:spPr>
        <p:txBody>
          <a:bodyPr anchor="ctr"/>
          <a:lstStyle/>
          <a:p>
            <a:pPr algn="ctr">
              <a:defRPr/>
            </a:pPr>
            <a:r>
              <a:rPr lang="en-GB" sz="4000" b="1" dirty="0">
                <a:solidFill>
                  <a:srgbClr val="99FFCC"/>
                </a:solidFill>
                <a:latin typeface="Plantagenet Cherokee" pitchFamily="18" charset="0"/>
                <a:ea typeface="+mj-ea"/>
                <a:cs typeface="+mj-cs"/>
              </a:rPr>
              <a:t>Finishing Touches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5" grpId="0" animBg="1" autoUpdateAnimBg="0"/>
      <p:bldP spid="6"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50825" y="1916113"/>
            <a:ext cx="8569325" cy="5810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When you have completed your composition – give it a name!! And let your friends and teacher hear it.</a:t>
            </a:r>
          </a:p>
        </p:txBody>
      </p:sp>
      <p:sp>
        <p:nvSpPr>
          <p:cNvPr id="5" name="Rectangle 6"/>
          <p:cNvSpPr>
            <a:spLocks noChangeArrowheads="1"/>
          </p:cNvSpPr>
          <p:nvPr/>
        </p:nvSpPr>
        <p:spPr bwMode="auto">
          <a:xfrm>
            <a:off x="250825" y="2852738"/>
            <a:ext cx="8569325" cy="5810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GB" altLang="en-US" sz="1600">
                <a:solidFill>
                  <a:schemeClr val="bg1"/>
                </a:solidFill>
                <a:latin typeface="Comic Sans MS" pitchFamily="66" charset="0"/>
              </a:rPr>
              <a:t>Now export MP3 and send home via e mail. Also keep a copy of the MP3 for your Profile.</a:t>
            </a:r>
          </a:p>
        </p:txBody>
      </p:sp>
      <p:sp>
        <p:nvSpPr>
          <p:cNvPr id="6" name="Rectangle 2"/>
          <p:cNvSpPr txBox="1">
            <a:spLocks noChangeArrowheads="1"/>
          </p:cNvSpPr>
          <p:nvPr/>
        </p:nvSpPr>
        <p:spPr bwMode="auto">
          <a:xfrm>
            <a:off x="1116013" y="0"/>
            <a:ext cx="6985000" cy="1143000"/>
          </a:xfrm>
          <a:prstGeom prst="rect">
            <a:avLst/>
          </a:prstGeom>
          <a:noFill/>
          <a:ln w="9525">
            <a:noFill/>
            <a:miter lim="800000"/>
            <a:headEnd/>
            <a:tailEnd/>
          </a:ln>
        </p:spPr>
        <p:txBody>
          <a:bodyPr anchor="ctr"/>
          <a:lstStyle/>
          <a:p>
            <a:pPr algn="ctr">
              <a:defRPr/>
            </a:pPr>
            <a:r>
              <a:rPr lang="en-GB" sz="4000" b="1" dirty="0">
                <a:solidFill>
                  <a:srgbClr val="99FFCC"/>
                </a:solidFill>
                <a:latin typeface="Plantagenet Cherokee" pitchFamily="18" charset="0"/>
                <a:ea typeface="+mj-ea"/>
                <a:cs typeface="+mj-cs"/>
              </a:rPr>
              <a:t>Composing Skills: The 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28600" y="228600"/>
            <a:ext cx="5638800" cy="1143000"/>
          </a:xfrm>
          <a:prstGeom prst="rect">
            <a:avLst/>
          </a:prstGeom>
          <a:solidFill>
            <a:srgbClr val="FF33CC"/>
          </a:solidFill>
          <a:ln w="38100">
            <a:noFill/>
            <a:miter lim="800000"/>
            <a:headEnd/>
            <a:tailEnd/>
          </a:ln>
          <a:effectLst/>
        </p:spPr>
        <p:txBody>
          <a:bodyPr anchor="ctr"/>
          <a:lstStyle/>
          <a:p>
            <a:pPr>
              <a:defRPr/>
            </a:pPr>
            <a:r>
              <a:rPr lang="en-GB" sz="4400" b="1">
                <a:effectLst>
                  <a:outerShdw blurRad="38100" dist="38100" dir="2700000" algn="tl">
                    <a:srgbClr val="000000"/>
                  </a:outerShdw>
                </a:effectLst>
                <a:latin typeface="Plantagenet Cherokee" pitchFamily="18" charset="0"/>
              </a:rPr>
              <a:t>The Classical Period</a:t>
            </a:r>
          </a:p>
        </p:txBody>
      </p:sp>
      <p:sp>
        <p:nvSpPr>
          <p:cNvPr id="34833" name="Rectangle 17"/>
          <p:cNvSpPr>
            <a:spLocks noChangeArrowheads="1"/>
          </p:cNvSpPr>
          <p:nvPr/>
        </p:nvSpPr>
        <p:spPr bwMode="auto">
          <a:xfrm>
            <a:off x="5867400" y="228600"/>
            <a:ext cx="3276600" cy="1143000"/>
          </a:xfrm>
          <a:prstGeom prst="rect">
            <a:avLst/>
          </a:prstGeom>
          <a:solidFill>
            <a:srgbClr val="FF33CC"/>
          </a:solidFill>
          <a:ln w="38100">
            <a:noFill/>
            <a:miter lim="800000"/>
            <a:headEnd/>
            <a:tailEnd/>
          </a:ln>
          <a:effectLst/>
        </p:spPr>
        <p:txBody>
          <a:bodyPr anchor="ctr"/>
          <a:lstStyle/>
          <a:p>
            <a:pPr>
              <a:defRPr/>
            </a:pPr>
            <a:r>
              <a:rPr lang="en-GB" sz="4000" b="1" u="sng">
                <a:effectLst>
                  <a:outerShdw blurRad="38100" dist="38100" dir="2700000" algn="tl">
                    <a:srgbClr val="000000"/>
                  </a:outerShdw>
                </a:effectLst>
                <a:latin typeface="Plantagenet Cherokee" pitchFamily="18" charset="0"/>
              </a:rPr>
              <a:t>Architecture</a:t>
            </a:r>
          </a:p>
        </p:txBody>
      </p:sp>
      <p:pic>
        <p:nvPicPr>
          <p:cNvPr id="34837" name="Picture 21" descr="Robert Adam">
            <a:hlinkClick r:id="rId2" tooltip="Robert Ad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029200"/>
            <a:ext cx="14938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8" name="Rectangle 22"/>
          <p:cNvSpPr>
            <a:spLocks noChangeArrowheads="1"/>
          </p:cNvSpPr>
          <p:nvPr/>
        </p:nvSpPr>
        <p:spPr bwMode="auto">
          <a:xfrm>
            <a:off x="1763713" y="5084763"/>
            <a:ext cx="3095625" cy="6477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US" altLang="en-US" sz="1600">
                <a:latin typeface="Comic Sans MS" pitchFamily="66" charset="0"/>
                <a:cs typeface="Times New Roman" pitchFamily="18" charset="0"/>
              </a:rPr>
              <a:t>Charlotte Square in Edinburgh designed by Robert Adam</a:t>
            </a:r>
            <a:endParaRPr lang="en-GB" altLang="en-US" sz="1600">
              <a:latin typeface="Comic Sans MS" pitchFamily="66" charset="0"/>
            </a:endParaRPr>
          </a:p>
        </p:txBody>
      </p:sp>
      <p:sp>
        <p:nvSpPr>
          <p:cNvPr id="34839" name="Rectangle 23"/>
          <p:cNvSpPr>
            <a:spLocks noChangeArrowheads="1"/>
          </p:cNvSpPr>
          <p:nvPr/>
        </p:nvSpPr>
        <p:spPr bwMode="auto">
          <a:xfrm>
            <a:off x="2268538" y="5876925"/>
            <a:ext cx="2590800" cy="58261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spcBef>
                <a:spcPct val="50000"/>
              </a:spcBef>
              <a:buFontTx/>
              <a:buNone/>
            </a:pPr>
            <a:r>
              <a:rPr lang="en-GB" altLang="en-US" sz="1400">
                <a:latin typeface="Comic Sans MS" pitchFamily="66" charset="0"/>
              </a:rPr>
              <a:t>The Mound in Edinburgh  was</a:t>
            </a:r>
          </a:p>
          <a:p>
            <a:pPr eaLnBrk="1" hangingPunct="1">
              <a:lnSpc>
                <a:spcPct val="90000"/>
              </a:lnSpc>
              <a:spcBef>
                <a:spcPct val="50000"/>
              </a:spcBef>
              <a:buFontTx/>
              <a:buNone/>
            </a:pPr>
            <a:r>
              <a:rPr lang="en-GB" altLang="en-US" sz="1400">
                <a:latin typeface="Comic Sans MS" pitchFamily="66" charset="0"/>
              </a:rPr>
              <a:t> constructed in 1763</a:t>
            </a:r>
          </a:p>
        </p:txBody>
      </p:sp>
      <p:pic>
        <p:nvPicPr>
          <p:cNvPr id="11271" name="Picture 14" descr="charlotte_squa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557338"/>
            <a:ext cx="46132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5" descr="0_engraving_-_one_2_097-_the_moun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4191000"/>
            <a:ext cx="39179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6" descr="bos-night_1117424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35550" y="1473200"/>
            <a:ext cx="40005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839"/>
                                        </p:tgtEl>
                                        <p:attrNameLst>
                                          <p:attrName>style.visibility</p:attrName>
                                        </p:attrNameLst>
                                      </p:cBhvr>
                                      <p:to>
                                        <p:strVal val="visible"/>
                                      </p:to>
                                    </p:set>
                                    <p:animEffect transition="in" filter="box(in)">
                                      <p:cBhvr>
                                        <p:cTn id="7" dur="500"/>
                                        <p:tgtEl>
                                          <p:spTgt spid="348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4838"/>
                                        </p:tgtEl>
                                        <p:attrNameLst>
                                          <p:attrName>style.visibility</p:attrName>
                                        </p:attrNameLst>
                                      </p:cBhvr>
                                      <p:to>
                                        <p:strVal val="visible"/>
                                      </p:to>
                                    </p:set>
                                    <p:anim calcmode="lin" valueType="num">
                                      <p:cBhvr additive="base">
                                        <p:cTn id="12" dur="500" fill="hold"/>
                                        <p:tgtEl>
                                          <p:spTgt spid="34838"/>
                                        </p:tgtEl>
                                        <p:attrNameLst>
                                          <p:attrName>ppt_x</p:attrName>
                                        </p:attrNameLst>
                                      </p:cBhvr>
                                      <p:tavLst>
                                        <p:tav tm="0">
                                          <p:val>
                                            <p:strVal val="0-#ppt_w/2"/>
                                          </p:val>
                                        </p:tav>
                                        <p:tav tm="100000">
                                          <p:val>
                                            <p:strVal val="#ppt_x"/>
                                          </p:val>
                                        </p:tav>
                                      </p:tavLst>
                                    </p:anim>
                                    <p:anim calcmode="lin" valueType="num">
                                      <p:cBhvr additive="base">
                                        <p:cTn id="13" dur="500" fill="hold"/>
                                        <p:tgtEl>
                                          <p:spTgt spid="3483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2" presetClass="entr" presetSubtype="8" fill="hold" nodeType="afterEffect">
                                  <p:stCondLst>
                                    <p:cond delay="0"/>
                                  </p:stCondLst>
                                  <p:childTnLst>
                                    <p:set>
                                      <p:cBhvr>
                                        <p:cTn id="16" dur="1" fill="hold">
                                          <p:stCondLst>
                                            <p:cond delay="0"/>
                                          </p:stCondLst>
                                        </p:cTn>
                                        <p:tgtEl>
                                          <p:spTgt spid="34837"/>
                                        </p:tgtEl>
                                        <p:attrNameLst>
                                          <p:attrName>style.visibility</p:attrName>
                                        </p:attrNameLst>
                                      </p:cBhvr>
                                      <p:to>
                                        <p:strVal val="visible"/>
                                      </p:to>
                                    </p:set>
                                    <p:anim calcmode="lin" valueType="num">
                                      <p:cBhvr additive="base">
                                        <p:cTn id="17" dur="500" fill="hold"/>
                                        <p:tgtEl>
                                          <p:spTgt spid="34837"/>
                                        </p:tgtEl>
                                        <p:attrNameLst>
                                          <p:attrName>ppt_x</p:attrName>
                                        </p:attrNameLst>
                                      </p:cBhvr>
                                      <p:tavLst>
                                        <p:tav tm="0">
                                          <p:val>
                                            <p:strVal val="0-#ppt_w/2"/>
                                          </p:val>
                                        </p:tav>
                                        <p:tav tm="100000">
                                          <p:val>
                                            <p:strVal val="#ppt_x"/>
                                          </p:val>
                                        </p:tav>
                                      </p:tavLst>
                                    </p:anim>
                                    <p:anim calcmode="lin" valueType="num">
                                      <p:cBhvr additive="base">
                                        <p:cTn id="18" dur="500" fill="hold"/>
                                        <p:tgtEl>
                                          <p:spTgt spid="348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8" grpId="0" animBg="1" autoUpdateAnimBg="0"/>
      <p:bldP spid="34839"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 y="228600"/>
            <a:ext cx="5638800" cy="1143000"/>
          </a:xfrm>
          <a:prstGeom prst="rect">
            <a:avLst/>
          </a:prstGeom>
          <a:solidFill>
            <a:srgbClr val="FF33CC"/>
          </a:solidFill>
          <a:ln w="38100">
            <a:noFill/>
            <a:miter lim="800000"/>
            <a:headEnd/>
            <a:tailEnd/>
          </a:ln>
          <a:effectLst/>
        </p:spPr>
        <p:txBody>
          <a:bodyPr anchor="ctr"/>
          <a:lstStyle/>
          <a:p>
            <a:pPr>
              <a:defRPr/>
            </a:pPr>
            <a:r>
              <a:rPr lang="en-GB" sz="4400" b="1">
                <a:effectLst>
                  <a:outerShdw blurRad="38100" dist="38100" dir="2700000" algn="tl">
                    <a:srgbClr val="000000"/>
                  </a:outerShdw>
                </a:effectLst>
                <a:latin typeface="Plantagenet Cherokee" pitchFamily="18" charset="0"/>
              </a:rPr>
              <a:t>The Classical Period</a:t>
            </a:r>
          </a:p>
        </p:txBody>
      </p:sp>
      <p:sp>
        <p:nvSpPr>
          <p:cNvPr id="3" name="Rectangle 17"/>
          <p:cNvSpPr>
            <a:spLocks noChangeArrowheads="1"/>
          </p:cNvSpPr>
          <p:nvPr/>
        </p:nvSpPr>
        <p:spPr bwMode="auto">
          <a:xfrm>
            <a:off x="5867400" y="228600"/>
            <a:ext cx="3276600" cy="1143000"/>
          </a:xfrm>
          <a:prstGeom prst="rect">
            <a:avLst/>
          </a:prstGeom>
          <a:solidFill>
            <a:srgbClr val="FF33CC"/>
          </a:solidFill>
          <a:ln w="38100">
            <a:noFill/>
            <a:miter lim="800000"/>
            <a:headEnd/>
            <a:tailEnd/>
          </a:ln>
          <a:effectLst/>
        </p:spPr>
        <p:txBody>
          <a:bodyPr anchor="ctr"/>
          <a:lstStyle/>
          <a:p>
            <a:pPr>
              <a:defRPr/>
            </a:pPr>
            <a:r>
              <a:rPr lang="en-GB" sz="4000" b="1" u="sng">
                <a:effectLst>
                  <a:outerShdw blurRad="38100" dist="38100" dir="2700000" algn="tl">
                    <a:srgbClr val="000000"/>
                  </a:outerShdw>
                </a:effectLst>
                <a:latin typeface="Plantagenet Cherokee" pitchFamily="18" charset="0"/>
              </a:rPr>
              <a:t>Architecture</a:t>
            </a:r>
          </a:p>
        </p:txBody>
      </p:sp>
      <p:pic>
        <p:nvPicPr>
          <p:cNvPr id="12292" name="Picture 5" descr="PRINCES 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28775"/>
            <a:ext cx="64452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1258888" y="6021388"/>
            <a:ext cx="6408737" cy="4572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Tx/>
              <a:buNone/>
            </a:pPr>
            <a:r>
              <a:rPr lang="en-GB" altLang="en-US" sz="1600">
                <a:latin typeface="Comic Sans MS" pitchFamily="66" charset="0"/>
              </a:rPr>
              <a:t>Princes Street in Edinburgh constructed from 1710 onwards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sco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836613"/>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9"/>
          <p:cNvSpPr>
            <a:spLocks noChangeArrowheads="1"/>
          </p:cNvSpPr>
          <p:nvPr/>
        </p:nvSpPr>
        <p:spPr bwMode="auto">
          <a:xfrm>
            <a:off x="1042988" y="1341438"/>
            <a:ext cx="6842125" cy="57467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US" altLang="en-US" sz="1600">
                <a:latin typeface="Comic Sans MS" pitchFamily="66" charset="0"/>
                <a:cs typeface="Times New Roman" pitchFamily="18" charset="0"/>
              </a:rPr>
              <a:t>Scone Palace (Perth) – where the Kings of Scotland were crowned. It was re built from at 16</a:t>
            </a:r>
            <a:r>
              <a:rPr lang="en-US" altLang="en-US" sz="1600" baseline="30000">
                <a:latin typeface="Comic Sans MS" pitchFamily="66" charset="0"/>
                <a:cs typeface="Times New Roman" pitchFamily="18" charset="0"/>
              </a:rPr>
              <a:t>th</a:t>
            </a:r>
            <a:r>
              <a:rPr lang="en-US" altLang="en-US" sz="1600">
                <a:latin typeface="Comic Sans MS" pitchFamily="66" charset="0"/>
                <a:cs typeface="Times New Roman" pitchFamily="18" charset="0"/>
              </a:rPr>
              <a:t> Century palace from 1808 onwards.</a:t>
            </a:r>
            <a:endParaRPr lang="en-GB" altLang="en-US" sz="160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ucjd4291R17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2988" y="3573463"/>
            <a:ext cx="1751012"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2"/>
          <p:cNvSpPr txBox="1">
            <a:spLocks noChangeArrowheads="1"/>
          </p:cNvSpPr>
          <p:nvPr/>
        </p:nvSpPr>
        <p:spPr bwMode="auto">
          <a:xfrm>
            <a:off x="0" y="260350"/>
            <a:ext cx="6121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4400" b="1">
                <a:latin typeface="Plantagenet Cherokee" pitchFamily="18" charset="0"/>
              </a:rPr>
              <a:t>The Classical Orchestra</a:t>
            </a:r>
          </a:p>
        </p:txBody>
      </p:sp>
      <p:pic>
        <p:nvPicPr>
          <p:cNvPr id="14341" name="Picture 22" descr="http://www.fasindy.org/Education/Graphics/18th%20c%20Cello%20Play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27000"/>
            <a:ext cx="2951162"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4" descr="http://www.fasindy.org/Education/Graphics/Composers/Moz%20and%20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508500"/>
            <a:ext cx="2667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p:cNvSpPr>
            <a:spLocks noChangeArrowheads="1"/>
          </p:cNvSpPr>
          <p:nvPr/>
        </p:nvSpPr>
        <p:spPr bwMode="auto">
          <a:xfrm>
            <a:off x="0" y="1196975"/>
            <a:ext cx="2555875" cy="11525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None/>
            </a:pPr>
            <a:r>
              <a:rPr lang="en-US" altLang="en-US" sz="1600">
                <a:latin typeface="Comic Sans MS" pitchFamily="66" charset="0"/>
                <a:cs typeface="Times New Roman" pitchFamily="18" charset="0"/>
              </a:rPr>
              <a:t>The orchestra</a:t>
            </a:r>
            <a:r>
              <a:rPr lang="en-US" altLang="en-US" sz="1600" b="1">
                <a:latin typeface="Comic Sans MS" pitchFamily="66" charset="0"/>
                <a:cs typeface="Times New Roman" pitchFamily="18" charset="0"/>
              </a:rPr>
              <a:t>, </a:t>
            </a:r>
            <a:r>
              <a:rPr lang="en-US" altLang="en-US" sz="1600">
                <a:latin typeface="Comic Sans MS" pitchFamily="66" charset="0"/>
                <a:cs typeface="Times New Roman" pitchFamily="18" charset="0"/>
              </a:rPr>
              <a:t> which</a:t>
            </a:r>
          </a:p>
          <a:p>
            <a:pPr eaLnBrk="1" hangingPunct="1">
              <a:lnSpc>
                <a:spcPct val="90000"/>
              </a:lnSpc>
              <a:buFontTx/>
              <a:buNone/>
            </a:pPr>
            <a:r>
              <a:rPr lang="en-US" altLang="en-US" sz="1600">
                <a:latin typeface="Comic Sans MS" pitchFamily="66" charset="0"/>
                <a:cs typeface="Times New Roman" pitchFamily="18" charset="0"/>
              </a:rPr>
              <a:t>had begun to take shape</a:t>
            </a:r>
          </a:p>
          <a:p>
            <a:pPr eaLnBrk="1" hangingPunct="1">
              <a:lnSpc>
                <a:spcPct val="90000"/>
              </a:lnSpc>
              <a:buFontTx/>
              <a:buNone/>
            </a:pPr>
            <a:r>
              <a:rPr lang="en-US" altLang="en-US" sz="1600">
                <a:latin typeface="Comic Sans MS" pitchFamily="66" charset="0"/>
                <a:cs typeface="Times New Roman" pitchFamily="18" charset="0"/>
              </a:rPr>
              <a:t> in the Baroque Period </a:t>
            </a:r>
          </a:p>
          <a:p>
            <a:pPr eaLnBrk="1" hangingPunct="1">
              <a:lnSpc>
                <a:spcPct val="90000"/>
              </a:lnSpc>
              <a:buFontTx/>
              <a:buNone/>
            </a:pPr>
            <a:r>
              <a:rPr lang="en-US" altLang="en-US" sz="1600">
                <a:latin typeface="Comic Sans MS" pitchFamily="66" charset="0"/>
                <a:cs typeface="Times New Roman" pitchFamily="18" charset="0"/>
              </a:rPr>
              <a:t>began to grow.</a:t>
            </a:r>
          </a:p>
          <a:p>
            <a:pPr eaLnBrk="1" hangingPunct="1">
              <a:lnSpc>
                <a:spcPct val="90000"/>
              </a:lnSpc>
              <a:buFontTx/>
              <a:buNone/>
            </a:pPr>
            <a:r>
              <a:rPr lang="en-US" altLang="en-US" sz="1800">
                <a:latin typeface="Comic Sans MS" pitchFamily="66" charset="0"/>
                <a:cs typeface="Times New Roman" pitchFamily="18" charset="0"/>
              </a:rPr>
              <a:t>  </a:t>
            </a:r>
            <a:r>
              <a:rPr lang="en-AU" altLang="en-US" sz="1800">
                <a:latin typeface="Comic Sans MS" pitchFamily="66" charset="0"/>
                <a:cs typeface="Times New Roman" pitchFamily="18" charset="0"/>
              </a:rPr>
              <a:t> </a:t>
            </a:r>
          </a:p>
        </p:txBody>
      </p:sp>
      <p:sp>
        <p:nvSpPr>
          <p:cNvPr id="7" name="Rectangle 26"/>
          <p:cNvSpPr>
            <a:spLocks noChangeArrowheads="1"/>
          </p:cNvSpPr>
          <p:nvPr/>
        </p:nvSpPr>
        <p:spPr bwMode="auto">
          <a:xfrm>
            <a:off x="5364163" y="4149725"/>
            <a:ext cx="1974850" cy="2303463"/>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AU" altLang="en-US" sz="1600">
                <a:latin typeface="Comic Sans MS" pitchFamily="66" charset="0"/>
                <a:cs typeface="Times New Roman" pitchFamily="18" charset="0"/>
              </a:rPr>
              <a:t>Clarinets found a </a:t>
            </a:r>
          </a:p>
          <a:p>
            <a:pPr eaLnBrk="1" hangingPunct="1">
              <a:buFontTx/>
              <a:buNone/>
            </a:pPr>
            <a:r>
              <a:rPr lang="en-AU" altLang="en-US" sz="1600">
                <a:latin typeface="Comic Sans MS" pitchFamily="66" charset="0"/>
                <a:cs typeface="Times New Roman" pitchFamily="18" charset="0"/>
              </a:rPr>
              <a:t>place towards the</a:t>
            </a:r>
          </a:p>
          <a:p>
            <a:pPr eaLnBrk="1" hangingPunct="1">
              <a:buFontTx/>
              <a:buNone/>
            </a:pPr>
            <a:r>
              <a:rPr lang="en-AU" altLang="en-US" sz="1600">
                <a:latin typeface="Comic Sans MS" pitchFamily="66" charset="0"/>
                <a:cs typeface="Times New Roman" pitchFamily="18" charset="0"/>
              </a:rPr>
              <a:t> end of the 18</a:t>
            </a:r>
            <a:r>
              <a:rPr lang="en-AU" altLang="en-US" sz="1600" baseline="30000">
                <a:latin typeface="Comic Sans MS" pitchFamily="66" charset="0"/>
                <a:cs typeface="Times New Roman" pitchFamily="18" charset="0"/>
              </a:rPr>
              <a:t>th</a:t>
            </a:r>
            <a:r>
              <a:rPr lang="en-AU" altLang="en-US" sz="1600">
                <a:latin typeface="Comic Sans MS" pitchFamily="66" charset="0"/>
                <a:cs typeface="Times New Roman" pitchFamily="18" charset="0"/>
              </a:rPr>
              <a:t> </a:t>
            </a:r>
          </a:p>
          <a:p>
            <a:pPr eaLnBrk="1" hangingPunct="1">
              <a:buFontTx/>
              <a:buNone/>
            </a:pPr>
            <a:r>
              <a:rPr lang="en-AU" altLang="en-US" sz="1600">
                <a:latin typeface="Comic Sans MS" pitchFamily="66" charset="0"/>
                <a:cs typeface="Times New Roman" pitchFamily="18" charset="0"/>
              </a:rPr>
              <a:t>century-the</a:t>
            </a:r>
          </a:p>
          <a:p>
            <a:pPr eaLnBrk="1" hangingPunct="1">
              <a:buFontTx/>
              <a:buNone/>
            </a:pPr>
            <a:r>
              <a:rPr lang="en-AU" altLang="en-US" sz="1600">
                <a:latin typeface="Comic Sans MS" pitchFamily="66" charset="0"/>
                <a:cs typeface="Times New Roman" pitchFamily="18" charset="0"/>
              </a:rPr>
              <a:t>Woodwind was now</a:t>
            </a:r>
          </a:p>
          <a:p>
            <a:pPr eaLnBrk="1" hangingPunct="1">
              <a:buFontTx/>
              <a:buNone/>
            </a:pPr>
            <a:r>
              <a:rPr lang="en-AU" altLang="en-US" sz="1600">
                <a:latin typeface="Comic Sans MS" pitchFamily="66" charset="0"/>
                <a:cs typeface="Times New Roman" pitchFamily="18" charset="0"/>
              </a:rPr>
              <a:t>a self-contained </a:t>
            </a:r>
          </a:p>
          <a:p>
            <a:pPr eaLnBrk="1" hangingPunct="1">
              <a:buFontTx/>
              <a:buNone/>
            </a:pPr>
            <a:r>
              <a:rPr lang="en-AU" altLang="en-US" sz="1600">
                <a:latin typeface="Comic Sans MS" pitchFamily="66" charset="0"/>
                <a:cs typeface="Times New Roman" pitchFamily="18" charset="0"/>
              </a:rPr>
              <a:t>Section of the </a:t>
            </a:r>
          </a:p>
          <a:p>
            <a:pPr eaLnBrk="1" hangingPunct="1">
              <a:buFontTx/>
              <a:buNone/>
            </a:pPr>
            <a:r>
              <a:rPr lang="en-AU" altLang="en-US" sz="1600">
                <a:latin typeface="Comic Sans MS" pitchFamily="66" charset="0"/>
                <a:cs typeface="Times New Roman" pitchFamily="18" charset="0"/>
              </a:rPr>
              <a:t>orchestra.</a:t>
            </a:r>
          </a:p>
          <a:p>
            <a:pPr eaLnBrk="1" hangingPunct="1">
              <a:buFontTx/>
              <a:buChar char="•"/>
            </a:pPr>
            <a:endParaRPr lang="en-GB" altLang="en-US" sz="1600">
              <a:latin typeface="Comic Sans MS" pitchFamily="66" charset="0"/>
            </a:endParaRPr>
          </a:p>
          <a:p>
            <a:pPr eaLnBrk="1" hangingPunct="1">
              <a:buFontTx/>
              <a:buChar char="•"/>
            </a:pPr>
            <a:endParaRPr lang="en-GB" altLang="en-US" sz="2800">
              <a:latin typeface="Comic Sans MS" pitchFamily="66" charset="0"/>
            </a:endParaRPr>
          </a:p>
        </p:txBody>
      </p:sp>
      <p:sp>
        <p:nvSpPr>
          <p:cNvPr id="8" name="Rectangle 27"/>
          <p:cNvSpPr>
            <a:spLocks noChangeArrowheads="1"/>
          </p:cNvSpPr>
          <p:nvPr/>
        </p:nvSpPr>
        <p:spPr bwMode="auto">
          <a:xfrm>
            <a:off x="5334000" y="2225675"/>
            <a:ext cx="3810000" cy="1563688"/>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Tx/>
              <a:buNone/>
            </a:pPr>
            <a:r>
              <a:rPr lang="en-AU" altLang="en-US" sz="1600">
                <a:latin typeface="Comic Sans MS" pitchFamily="66" charset="0"/>
                <a:cs typeface="Times New Roman" pitchFamily="18" charset="0"/>
              </a:rPr>
              <a:t>In the early </a:t>
            </a:r>
            <a:r>
              <a:rPr lang="en-AU" altLang="en-US" sz="1600" b="1">
                <a:solidFill>
                  <a:schemeClr val="bg1"/>
                </a:solidFill>
                <a:latin typeface="Comic Sans MS" pitchFamily="66" charset="0"/>
                <a:cs typeface="Times New Roman" pitchFamily="18" charset="0"/>
              </a:rPr>
              <a:t>CLASSICAL </a:t>
            </a:r>
            <a:r>
              <a:rPr lang="en-AU" altLang="en-US" sz="1600">
                <a:latin typeface="Comic Sans MS" pitchFamily="66" charset="0"/>
                <a:cs typeface="Times New Roman" pitchFamily="18" charset="0"/>
              </a:rPr>
              <a:t>Period</a:t>
            </a:r>
          </a:p>
          <a:p>
            <a:pPr eaLnBrk="1" hangingPunct="1">
              <a:buFontTx/>
              <a:buNone/>
            </a:pPr>
            <a:r>
              <a:rPr lang="en-AU" altLang="en-US" sz="1600">
                <a:latin typeface="Comic Sans MS" pitchFamily="66" charset="0"/>
                <a:cs typeface="Times New Roman" pitchFamily="18" charset="0"/>
              </a:rPr>
              <a:t> the ORCHESTRAS were small: </a:t>
            </a:r>
          </a:p>
          <a:p>
            <a:pPr eaLnBrk="1" hangingPunct="1">
              <a:buFontTx/>
              <a:buNone/>
            </a:pPr>
            <a:r>
              <a:rPr lang="en-AU" altLang="en-US" sz="1600">
                <a:latin typeface="Comic Sans MS" pitchFamily="66" charset="0"/>
                <a:cs typeface="Times New Roman" pitchFamily="18" charset="0"/>
              </a:rPr>
              <a:t>strings, 2 horns, flutes, oboes and </a:t>
            </a:r>
          </a:p>
          <a:p>
            <a:pPr eaLnBrk="1" hangingPunct="1">
              <a:buFontTx/>
              <a:buNone/>
            </a:pPr>
            <a:r>
              <a:rPr lang="en-AU" altLang="en-US" sz="1600">
                <a:latin typeface="Comic Sans MS" pitchFamily="66" charset="0"/>
                <a:cs typeface="Times New Roman" pitchFamily="18" charset="0"/>
              </a:rPr>
              <a:t>bassoons, occasionally 2 trumpets and</a:t>
            </a:r>
          </a:p>
          <a:p>
            <a:pPr eaLnBrk="1" hangingPunct="1">
              <a:buFontTx/>
              <a:buNone/>
            </a:pPr>
            <a:r>
              <a:rPr lang="en-AU" altLang="en-US" sz="1600">
                <a:latin typeface="Comic Sans MS" pitchFamily="66" charset="0"/>
                <a:cs typeface="Times New Roman" pitchFamily="18" charset="0"/>
              </a:rPr>
              <a:t> a pair of timpani. </a:t>
            </a:r>
          </a:p>
          <a:p>
            <a:pPr eaLnBrk="1" hangingPunct="1">
              <a:buFontTx/>
              <a:buNone/>
            </a:pPr>
            <a:endParaRPr lang="en-GB" altLang="en-US" sz="2800">
              <a:latin typeface="Comic Sans MS" pitchFamily="66" charset="0"/>
            </a:endParaRPr>
          </a:p>
        </p:txBody>
      </p:sp>
      <p:pic>
        <p:nvPicPr>
          <p:cNvPr id="11" name="Picture 34" descr="Image:French horn front.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92375"/>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8"/>
          <p:cNvSpPr>
            <a:spLocks noChangeArrowheads="1"/>
          </p:cNvSpPr>
          <p:nvPr/>
        </p:nvSpPr>
        <p:spPr bwMode="auto">
          <a:xfrm>
            <a:off x="0" y="4511675"/>
            <a:ext cx="2484438" cy="2038350"/>
          </a:xfrm>
          <a:prstGeom prst="rect">
            <a:avLst/>
          </a:prstGeom>
          <a:solidFill>
            <a:srgbClr val="FF00FF"/>
          </a:solidFill>
          <a:ln w="9525">
            <a:noFill/>
            <a:miter lim="800000"/>
            <a:headEnd/>
            <a:tailEnd/>
          </a:ln>
          <a:effectLst/>
        </p:spPr>
        <p:txBody>
          <a:bodyPr>
            <a:spAutoFit/>
          </a:bodyPr>
          <a:lstStyle/>
          <a:p>
            <a:pPr>
              <a:lnSpc>
                <a:spcPct val="90000"/>
              </a:lnSpc>
              <a:spcBef>
                <a:spcPct val="50000"/>
              </a:spcBef>
              <a:defRPr/>
            </a:pPr>
            <a:r>
              <a:rPr lang="en-US" sz="1600" dirty="0">
                <a:latin typeface="Comic Sans MS" pitchFamily="66" charset="0"/>
                <a:cs typeface="Times New Roman" pitchFamily="18" charset="0"/>
              </a:rPr>
              <a:t>The </a:t>
            </a:r>
            <a:r>
              <a:rPr lang="en-US" sz="1600" b="1" dirty="0">
                <a:solidFill>
                  <a:schemeClr val="bg1"/>
                </a:solidFill>
                <a:latin typeface="Comic Sans MS" pitchFamily="66" charset="0"/>
                <a:cs typeface="Times New Roman" pitchFamily="18" charset="0"/>
              </a:rPr>
              <a:t>HARPSICHORD</a:t>
            </a:r>
          </a:p>
          <a:p>
            <a:pPr>
              <a:lnSpc>
                <a:spcPct val="90000"/>
              </a:lnSpc>
              <a:spcBef>
                <a:spcPct val="50000"/>
              </a:spcBef>
              <a:defRPr/>
            </a:pPr>
            <a:r>
              <a:rPr lang="en-US" sz="1600" dirty="0">
                <a:solidFill>
                  <a:srgbClr val="FF0000"/>
                </a:solidFill>
                <a:effectLst>
                  <a:outerShdw blurRad="38100" dist="38100" dir="2700000" algn="tl">
                    <a:srgbClr val="000000"/>
                  </a:outerShdw>
                </a:effectLst>
                <a:latin typeface="Comic Sans MS" pitchFamily="66" charset="0"/>
                <a:cs typeface="Times New Roman" pitchFamily="18" charset="0"/>
              </a:rPr>
              <a:t> </a:t>
            </a:r>
            <a:r>
              <a:rPr lang="en-US" sz="1600" dirty="0">
                <a:latin typeface="Comic Sans MS" pitchFamily="66" charset="0"/>
                <a:cs typeface="Times New Roman" pitchFamily="18" charset="0"/>
              </a:rPr>
              <a:t>was still in use but it </a:t>
            </a:r>
          </a:p>
          <a:p>
            <a:pPr>
              <a:lnSpc>
                <a:spcPct val="90000"/>
              </a:lnSpc>
              <a:spcBef>
                <a:spcPct val="50000"/>
              </a:spcBef>
              <a:defRPr/>
            </a:pPr>
            <a:r>
              <a:rPr lang="en-US" sz="1600" dirty="0">
                <a:latin typeface="Comic Sans MS" pitchFamily="66" charset="0"/>
                <a:cs typeface="Times New Roman" pitchFamily="18" charset="0"/>
              </a:rPr>
              <a:t>gradually disappeared </a:t>
            </a:r>
          </a:p>
          <a:p>
            <a:pPr>
              <a:lnSpc>
                <a:spcPct val="90000"/>
              </a:lnSpc>
              <a:spcBef>
                <a:spcPct val="50000"/>
              </a:spcBef>
              <a:defRPr/>
            </a:pPr>
            <a:r>
              <a:rPr lang="en-US" sz="1600" dirty="0">
                <a:latin typeface="Comic Sans MS" pitchFamily="66" charset="0"/>
                <a:cs typeface="Times New Roman" pitchFamily="18" charset="0"/>
              </a:rPr>
              <a:t>as composers began to</a:t>
            </a:r>
          </a:p>
          <a:p>
            <a:pPr>
              <a:lnSpc>
                <a:spcPct val="90000"/>
              </a:lnSpc>
              <a:spcBef>
                <a:spcPct val="50000"/>
              </a:spcBef>
              <a:defRPr/>
            </a:pPr>
            <a:r>
              <a:rPr lang="en-US" sz="1600" dirty="0">
                <a:latin typeface="Comic Sans MS" pitchFamily="66" charset="0"/>
                <a:cs typeface="Times New Roman" pitchFamily="18" charset="0"/>
              </a:rPr>
              <a:t> use the wind and</a:t>
            </a:r>
          </a:p>
          <a:p>
            <a:pPr>
              <a:lnSpc>
                <a:spcPct val="90000"/>
              </a:lnSpc>
              <a:spcBef>
                <a:spcPct val="50000"/>
              </a:spcBef>
              <a:defRPr/>
            </a:pPr>
            <a:r>
              <a:rPr lang="en-US" sz="1600" dirty="0">
                <a:latin typeface="Comic Sans MS" pitchFamily="66" charset="0"/>
                <a:cs typeface="Times New Roman" pitchFamily="18" charset="0"/>
              </a:rPr>
              <a:t> horns to replace it.</a:t>
            </a:r>
            <a:endParaRPr lang="en-GB" sz="1600" dirty="0">
              <a:latin typeface="Comic Sans MS" pitchFamily="66" charset="0"/>
              <a:cs typeface="Times New Roman" pitchFamily="18" charset="0"/>
            </a:endParaRPr>
          </a:p>
        </p:txBody>
      </p:sp>
      <p:pic>
        <p:nvPicPr>
          <p:cNvPr id="14" name="Picture 41" descr="http://aolsearch.aol.co.uk/aol/redir?src=image&amp;clickedItemURN=http%3A%2F%2Fwww.halhowland.com%2Ftimpani.jpg&amp;moduleId=image_details.jsp.M&amp;clickedItemDescription=Image%20Detai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313" y="1196975"/>
            <a:ext cx="26749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par>
                          <p:cTn id="13" fill="hold" nodeType="afterGroup">
                            <p:stCondLst>
                              <p:cond delay="500"/>
                            </p:stCondLst>
                            <p:childTnLst>
                              <p:par>
                                <p:cTn id="14" presetID="5" presetClass="entr" presetSubtype="10" fill="hold" nodeType="after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par>
                          <p:cTn id="22" fill="hold" nodeType="afterGroup">
                            <p:stCondLst>
                              <p:cond delay="500"/>
                            </p:stCondLst>
                            <p:childTnLst>
                              <p:par>
                                <p:cTn id="23" presetID="5" presetClass="entr" presetSubtype="1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heckerboard(across)">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P spid="13"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ChangeArrowheads="1"/>
          </p:cNvSpPr>
          <p:nvPr/>
        </p:nvSpPr>
        <p:spPr bwMode="auto">
          <a:xfrm>
            <a:off x="179388" y="1125538"/>
            <a:ext cx="3455987" cy="1143000"/>
          </a:xfrm>
          <a:prstGeom prst="rect">
            <a:avLst/>
          </a:prstGeom>
          <a:solidFill>
            <a:srgbClr val="FF33CC"/>
          </a:solidFill>
          <a:ln w="38100">
            <a:solidFill>
              <a:srgbClr val="FF33CC"/>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4000" b="1">
                <a:solidFill>
                  <a:schemeClr val="bg1"/>
                </a:solidFill>
                <a:latin typeface="Plantagenet Cherokee" pitchFamily="18" charset="0"/>
              </a:rPr>
              <a:t>The Concerto</a:t>
            </a:r>
          </a:p>
        </p:txBody>
      </p:sp>
      <p:pic>
        <p:nvPicPr>
          <p:cNvPr id="15363" name="Picture 1032" descr="A trumpet player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0"/>
            <a:ext cx="27940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034" descr="BBC Young Musician of the Year Mark Simps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2205038"/>
            <a:ext cx="255587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036" descr="http://aolsearch.aol.co.uk/aol/redir?src=image&amp;clickedItemURN=http%3A%2F%2Fwww.zahzah.com%2Fother%2Frv9820z-Dateien%2Fimage002.jpg&amp;moduleId=image_details.jsp.M&amp;clickedItemDescription=Image%20Detai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0"/>
            <a:ext cx="236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1" name="Rectangle 1037"/>
          <p:cNvSpPr>
            <a:spLocks noChangeArrowheads="1"/>
          </p:cNvSpPr>
          <p:nvPr/>
        </p:nvSpPr>
        <p:spPr bwMode="auto">
          <a:xfrm>
            <a:off x="0" y="4508500"/>
            <a:ext cx="9144000" cy="9366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None/>
            </a:pPr>
            <a:r>
              <a:rPr lang="en-US" altLang="en-US" sz="2400" b="1" u="sng">
                <a:solidFill>
                  <a:schemeClr val="bg1"/>
                </a:solidFill>
                <a:latin typeface="Comic Sans MS" pitchFamily="66" charset="0"/>
                <a:cs typeface="Times New Roman" pitchFamily="18" charset="0"/>
              </a:rPr>
              <a:t>Concerto</a:t>
            </a:r>
            <a:r>
              <a:rPr lang="en-US" altLang="en-US" sz="2400">
                <a:solidFill>
                  <a:schemeClr val="bg1"/>
                </a:solidFill>
                <a:latin typeface="Comic Sans MS" pitchFamily="66" charset="0"/>
                <a:cs typeface="Times New Roman" pitchFamily="18" charset="0"/>
              </a:rPr>
              <a:t>: A piece of music written for a </a:t>
            </a:r>
            <a:r>
              <a:rPr lang="en-US" altLang="en-US" sz="2400" b="1">
                <a:solidFill>
                  <a:schemeClr val="bg1"/>
                </a:solidFill>
                <a:latin typeface="Comic Sans MS" pitchFamily="66" charset="0"/>
                <a:cs typeface="Times New Roman" pitchFamily="18" charset="0"/>
              </a:rPr>
              <a:t>SOLO</a:t>
            </a:r>
            <a:r>
              <a:rPr lang="en-US" altLang="en-US" sz="2400">
                <a:solidFill>
                  <a:schemeClr val="bg1"/>
                </a:solidFill>
                <a:latin typeface="Comic Sans MS" pitchFamily="66" charset="0"/>
                <a:cs typeface="Times New Roman" pitchFamily="18" charset="0"/>
              </a:rPr>
              <a:t> Instrument </a:t>
            </a:r>
          </a:p>
          <a:p>
            <a:pPr eaLnBrk="1" hangingPunct="1">
              <a:lnSpc>
                <a:spcPct val="90000"/>
              </a:lnSpc>
              <a:buFontTx/>
              <a:buNone/>
            </a:pPr>
            <a:r>
              <a:rPr lang="en-US" altLang="en-US" sz="2400" i="1">
                <a:solidFill>
                  <a:schemeClr val="bg1"/>
                </a:solidFill>
                <a:latin typeface="Comic Sans MS" pitchFamily="66" charset="0"/>
                <a:cs typeface="Times New Roman" pitchFamily="18" charset="0"/>
              </a:rPr>
              <a:t>accompanied by the Orchestra </a:t>
            </a:r>
          </a:p>
          <a:p>
            <a:pPr eaLnBrk="1" hangingPunct="1">
              <a:lnSpc>
                <a:spcPct val="90000"/>
              </a:lnSpc>
              <a:buFontTx/>
              <a:buChar char="•"/>
            </a:pPr>
            <a:endParaRPr lang="en-GB" altLang="en-US" sz="2400" i="1">
              <a:solidFill>
                <a:schemeClr val="bg1"/>
              </a:solidFill>
              <a:latin typeface="Comic Sans MS" pitchFamily="66" charset="0"/>
              <a:cs typeface="Times New Roman" pitchFamily="18" charset="0"/>
            </a:endParaRPr>
          </a:p>
        </p:txBody>
      </p:sp>
      <p:sp>
        <p:nvSpPr>
          <p:cNvPr id="73743" name="Rectangle 1039"/>
          <p:cNvSpPr>
            <a:spLocks noChangeArrowheads="1"/>
          </p:cNvSpPr>
          <p:nvPr/>
        </p:nvSpPr>
        <p:spPr bwMode="auto">
          <a:xfrm>
            <a:off x="179388" y="2349500"/>
            <a:ext cx="3455987" cy="131445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a:solidFill>
                  <a:schemeClr val="bg1"/>
                </a:solidFill>
                <a:latin typeface="Comic Sans MS" pitchFamily="66" charset="0"/>
                <a:cs typeface="Times New Roman" pitchFamily="18" charset="0"/>
              </a:rPr>
              <a:t>A </a:t>
            </a:r>
            <a:r>
              <a:rPr lang="en-US" altLang="en-US" sz="1600" b="1">
                <a:solidFill>
                  <a:schemeClr val="bg1"/>
                </a:solidFill>
                <a:latin typeface="Comic Sans MS" pitchFamily="66" charset="0"/>
                <a:cs typeface="Times New Roman" pitchFamily="18" charset="0"/>
              </a:rPr>
              <a:t>CONCERTO</a:t>
            </a:r>
            <a:r>
              <a:rPr lang="en-US" altLang="en-US" sz="1600">
                <a:solidFill>
                  <a:schemeClr val="bg1"/>
                </a:solidFill>
                <a:latin typeface="Comic Sans MS" pitchFamily="66" charset="0"/>
                <a:cs typeface="Times New Roman" pitchFamily="18" charset="0"/>
              </a:rPr>
              <a:t> is written in three movements: (fairly fast – slow – fast) corresponding to that of a </a:t>
            </a:r>
            <a:r>
              <a:rPr lang="en-US" altLang="en-US" sz="1600" b="1">
                <a:solidFill>
                  <a:schemeClr val="bg1"/>
                </a:solidFill>
                <a:latin typeface="Comic Sans MS" pitchFamily="66" charset="0"/>
                <a:cs typeface="Times New Roman" pitchFamily="18" charset="0"/>
              </a:rPr>
              <a:t>SYMPHONY</a:t>
            </a:r>
            <a:r>
              <a:rPr lang="en-US" altLang="en-US" sz="1600">
                <a:solidFill>
                  <a:schemeClr val="bg1"/>
                </a:solidFill>
                <a:latin typeface="Comic Sans MS" pitchFamily="66" charset="0"/>
                <a:cs typeface="Times New Roman" pitchFamily="18" charset="0"/>
              </a:rPr>
              <a:t>, without the </a:t>
            </a:r>
            <a:r>
              <a:rPr lang="en-US" altLang="en-US" sz="1600" b="1">
                <a:solidFill>
                  <a:schemeClr val="bg1"/>
                </a:solidFill>
                <a:latin typeface="Comic Sans MS" pitchFamily="66" charset="0"/>
                <a:cs typeface="Times New Roman" pitchFamily="18" charset="0"/>
              </a:rPr>
              <a:t>MINUET</a:t>
            </a:r>
            <a:r>
              <a:rPr lang="en-US" altLang="en-US" sz="1600">
                <a:solidFill>
                  <a:schemeClr val="bg1"/>
                </a:solidFill>
                <a:latin typeface="Comic Sans MS" pitchFamily="66" charset="0"/>
                <a:cs typeface="Times New Roman" pitchFamily="18" charset="0"/>
              </a:rPr>
              <a:t>.</a:t>
            </a:r>
            <a:endParaRPr lang="en-GB" altLang="en-US" sz="1600">
              <a:solidFill>
                <a:schemeClr val="bg1"/>
              </a:solidFill>
              <a:latin typeface="Comic Sans MS" pitchFamily="66" charset="0"/>
              <a:cs typeface="Times New Roman" pitchFamily="18" charset="0"/>
            </a:endParaRPr>
          </a:p>
        </p:txBody>
      </p:sp>
      <p:pic>
        <p:nvPicPr>
          <p:cNvPr id="15368" name="Picture 1044" descr="French Horn Play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738" y="2133600"/>
            <a:ext cx="27717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MOZ CLARINET CONC MOV 1.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erto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67544" y="188640"/>
            <a:ext cx="609600" cy="6096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741"/>
                                        </p:tgtEl>
                                        <p:attrNameLst>
                                          <p:attrName>style.visibility</p:attrName>
                                        </p:attrNameLst>
                                      </p:cBhvr>
                                      <p:to>
                                        <p:strVal val="visible"/>
                                      </p:to>
                                    </p:set>
                                    <p:animEffect transition="in" filter="blinds(horizontal)">
                                      <p:cBhvr>
                                        <p:cTn id="7" dur="500"/>
                                        <p:tgtEl>
                                          <p:spTgt spid="737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3743"/>
                                        </p:tgtEl>
                                        <p:attrNameLst>
                                          <p:attrName>style.visibility</p:attrName>
                                        </p:attrNameLst>
                                      </p:cBhvr>
                                      <p:to>
                                        <p:strVal val="visible"/>
                                      </p:to>
                                    </p:set>
                                    <p:animEffect transition="in" filter="blinds(horizontal)">
                                      <p:cBhvr>
                                        <p:cTn id="12" dur="500"/>
                                        <p:tgtEl>
                                          <p:spTgt spid="737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1584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5010"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73741" grpId="0" animBg="1"/>
      <p:bldP spid="737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55" name="HAYDN TRUMPET CONC 3RD MOV.wav">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2514600"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mozpianoconc21 mov 3 cadenza.wav">
            <a:hlinkClick r:id="" action="ppaction://media"/>
          </p:cNvPr>
          <p:cNvPicPr>
            <a:picLocks noChangeAspect="1" noChangeArrowheads="1"/>
          </p:cNvPicPr>
          <p:nvPr>
            <a:audi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19050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mocpianoconc21 mov 2.wav">
            <a:hlinkClick r:id="" action="ppaction://media"/>
          </p:cNvPr>
          <p:cNvPicPr>
            <a:picLocks noChangeAspect="1" noChangeArrowheads="1"/>
          </p:cNvPicPr>
          <p:nvPr>
            <a:audioFile r:link="rId6"/>
            <p:extLst>
              <p:ext uri="{DAA4B4D4-6D71-4841-9C94-3DE7FCFB9230}">
                <p14:media xmlns:p14="http://schemas.microsoft.com/office/powerpoint/2010/main" r:link="rId5"/>
              </p:ext>
            </p:extLst>
          </p:nvPr>
        </p:nvPicPr>
        <p:blipFill>
          <a:blip r:embed="rId10">
            <a:extLst>
              <a:ext uri="{28A0092B-C50C-407E-A947-70E740481C1C}">
                <a14:useLocalDpi xmlns:a14="http://schemas.microsoft.com/office/drawing/2010/main" val="0"/>
              </a:ext>
            </a:extLst>
          </a:blip>
          <a:srcRect/>
          <a:stretch>
            <a:fillRect/>
          </a:stretch>
        </p:blipFill>
        <p:spPr bwMode="auto">
          <a:xfrm>
            <a:off x="26670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2"/>
          <p:cNvSpPr>
            <a:spLocks noGrp="1" noChangeArrowheads="1"/>
          </p:cNvSpPr>
          <p:nvPr>
            <p:ph type="title" idx="4294967295"/>
          </p:nvPr>
        </p:nvSpPr>
        <p:spPr>
          <a:xfrm>
            <a:off x="0" y="0"/>
            <a:ext cx="3348038" cy="1143000"/>
          </a:xfrm>
          <a:solidFill>
            <a:srgbClr val="FF33CC"/>
          </a:solidFill>
          <a:ln>
            <a:solidFill>
              <a:srgbClr val="FF33CC"/>
            </a:solidFill>
            <a:miter lim="800000"/>
            <a:headEnd/>
            <a:tailEnd/>
          </a:ln>
        </p:spPr>
        <p:txBody>
          <a:bodyPr/>
          <a:lstStyle/>
          <a:p>
            <a:pPr eaLnBrk="1" hangingPunct="1"/>
            <a:r>
              <a:rPr lang="en-GB" altLang="en-US" sz="4000" b="1" smtClean="0">
                <a:solidFill>
                  <a:schemeClr val="bg1"/>
                </a:solidFill>
                <a:latin typeface="Plantagenet Cherokee" pitchFamily="18" charset="0"/>
              </a:rPr>
              <a:t>Cadenza</a:t>
            </a:r>
          </a:p>
        </p:txBody>
      </p:sp>
      <p:sp>
        <p:nvSpPr>
          <p:cNvPr id="26632" name="Text Box 8"/>
          <p:cNvSpPr txBox="1">
            <a:spLocks noChangeArrowheads="1"/>
          </p:cNvSpPr>
          <p:nvPr/>
        </p:nvSpPr>
        <p:spPr bwMode="auto">
          <a:xfrm>
            <a:off x="3581400" y="5105400"/>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b="1">
                <a:solidFill>
                  <a:schemeClr val="accent2"/>
                </a:solidFill>
                <a:latin typeface="Comic Sans MS" pitchFamily="66" charset="0"/>
              </a:rPr>
              <a:t>Mozart Piano Concerto 21 Mov. 2</a:t>
            </a:r>
          </a:p>
        </p:txBody>
      </p:sp>
      <p:sp>
        <p:nvSpPr>
          <p:cNvPr id="26633" name="Text Box 9"/>
          <p:cNvSpPr txBox="1">
            <a:spLocks noChangeArrowheads="1"/>
          </p:cNvSpPr>
          <p:nvPr/>
        </p:nvSpPr>
        <p:spPr bwMode="auto">
          <a:xfrm>
            <a:off x="3581400" y="4724400"/>
            <a:ext cx="4114800" cy="336550"/>
          </a:xfrm>
          <a:prstGeom prst="rect">
            <a:avLst/>
          </a:prstGeom>
          <a:noFill/>
          <a:ln w="9525">
            <a:noFill/>
            <a:miter lim="800000"/>
            <a:headEnd/>
            <a:tailEnd/>
          </a:ln>
          <a:effectLst/>
        </p:spPr>
        <p:txBody>
          <a:bodyPr>
            <a:spAutoFit/>
          </a:bodyPr>
          <a:lstStyle/>
          <a:p>
            <a:pPr>
              <a:spcBef>
                <a:spcPct val="50000"/>
              </a:spcBef>
              <a:defRPr/>
            </a:pPr>
            <a:r>
              <a:rPr lang="en-GB" sz="1600" b="1">
                <a:solidFill>
                  <a:schemeClr val="accent2"/>
                </a:solidFill>
                <a:latin typeface="Comic Sans MS" pitchFamily="66" charset="0"/>
              </a:rPr>
              <a:t>Mozart Piano Concerto 21</a:t>
            </a:r>
            <a:r>
              <a:rPr lang="en-GB" sz="1600">
                <a:latin typeface="Comic Sans MS" pitchFamily="66" charset="0"/>
              </a:rPr>
              <a:t> </a:t>
            </a:r>
            <a:r>
              <a:rPr lang="en-GB" sz="1600" b="1">
                <a:solidFill>
                  <a:srgbClr val="FF0000"/>
                </a:solidFill>
                <a:effectLst>
                  <a:outerShdw blurRad="38100" dist="38100" dir="2700000" algn="tl">
                    <a:srgbClr val="FFFFFF"/>
                  </a:outerShdw>
                </a:effectLst>
                <a:latin typeface="Comic Sans MS" pitchFamily="66" charset="0"/>
              </a:rPr>
              <a:t>CADENZA</a:t>
            </a:r>
          </a:p>
        </p:txBody>
      </p:sp>
      <p:pic>
        <p:nvPicPr>
          <p:cNvPr id="16392" name="Picture 10" descr="piano-hands"/>
          <p:cNvPicPr>
            <a:picLocks noGrp="1" noChangeAspect="1" noChangeArrowheads="1"/>
          </p:cNvPicPr>
          <p:nvPr>
            <p:ph type="clipArt" sz="half" idx="4294967295"/>
          </p:nvPr>
        </p:nvPicPr>
        <p:blipFill>
          <a:blip r:embed="rId11" cstate="print">
            <a:extLst>
              <a:ext uri="{28A0092B-C50C-407E-A947-70E740481C1C}">
                <a14:useLocalDpi xmlns:a14="http://schemas.microsoft.com/office/drawing/2010/main" val="0"/>
              </a:ext>
            </a:extLst>
          </a:blip>
          <a:srcRect/>
          <a:stretch>
            <a:fillRect/>
          </a:stretch>
        </p:blipFill>
        <p:spPr>
          <a:xfrm>
            <a:off x="0" y="1143000"/>
            <a:ext cx="2971800" cy="1905000"/>
          </a:xfrm>
          <a:noFill/>
        </p:spPr>
      </p:pic>
      <p:pic>
        <p:nvPicPr>
          <p:cNvPr id="16393" name="Picture 13" descr="matmos film segment">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941638"/>
            <a:ext cx="2971800"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9" descr="http://aolsearch.aol.co.uk/aol/redir?src=image&amp;clickedItemURN=http%3A%2F%2Fwww.livingwatermusic.com%2Fimages%2Fliabraaten-live2-c.jpg&amp;moduleId=image_details.jsp.M&amp;clickedItemDescription=Image%20Detail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8768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4" name="Rectangle 20"/>
          <p:cNvSpPr>
            <a:spLocks noChangeArrowheads="1"/>
          </p:cNvSpPr>
          <p:nvPr/>
        </p:nvSpPr>
        <p:spPr bwMode="auto">
          <a:xfrm>
            <a:off x="3132138" y="2057400"/>
            <a:ext cx="6011862" cy="7239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None/>
            </a:pPr>
            <a:r>
              <a:rPr lang="en-US" altLang="en-US" sz="1600">
                <a:solidFill>
                  <a:schemeClr val="bg1"/>
                </a:solidFill>
                <a:latin typeface="Comic Sans MS" pitchFamily="66" charset="0"/>
                <a:cs typeface="Times New Roman" pitchFamily="18" charset="0"/>
              </a:rPr>
              <a:t>Towards the end of the 1st movement of the </a:t>
            </a:r>
            <a:r>
              <a:rPr lang="en-US" altLang="en-US" sz="1600" b="1">
                <a:solidFill>
                  <a:schemeClr val="bg1"/>
                </a:solidFill>
                <a:latin typeface="Comic Sans MS" pitchFamily="66" charset="0"/>
                <a:cs typeface="Times New Roman" pitchFamily="18" charset="0"/>
              </a:rPr>
              <a:t>CONCERTO</a:t>
            </a:r>
            <a:r>
              <a:rPr lang="en-US" altLang="en-US" sz="1600">
                <a:solidFill>
                  <a:schemeClr val="bg1"/>
                </a:solidFill>
                <a:latin typeface="Comic Sans MS" pitchFamily="66" charset="0"/>
                <a:cs typeface="Times New Roman" pitchFamily="18" charset="0"/>
              </a:rPr>
              <a:t> the </a:t>
            </a:r>
          </a:p>
          <a:p>
            <a:pPr eaLnBrk="1" hangingPunct="1">
              <a:lnSpc>
                <a:spcPct val="90000"/>
              </a:lnSpc>
              <a:buFontTx/>
              <a:buNone/>
            </a:pPr>
            <a:r>
              <a:rPr lang="en-US" altLang="en-US" sz="1600">
                <a:solidFill>
                  <a:schemeClr val="bg1"/>
                </a:solidFill>
                <a:latin typeface="Comic Sans MS" pitchFamily="66" charset="0"/>
                <a:cs typeface="Times New Roman" pitchFamily="18" charset="0"/>
              </a:rPr>
              <a:t>orchestra pauses and the soloist will play a</a:t>
            </a:r>
            <a:r>
              <a:rPr lang="en-US" altLang="en-US" sz="1600" b="1">
                <a:solidFill>
                  <a:schemeClr val="bg1"/>
                </a:solidFill>
                <a:latin typeface="Comic Sans MS" pitchFamily="66" charset="0"/>
                <a:cs typeface="Times New Roman" pitchFamily="18" charset="0"/>
              </a:rPr>
              <a:t> CADENZA.</a:t>
            </a:r>
          </a:p>
          <a:p>
            <a:pPr eaLnBrk="1" hangingPunct="1">
              <a:lnSpc>
                <a:spcPct val="90000"/>
              </a:lnSpc>
              <a:buFontTx/>
              <a:buNone/>
            </a:pPr>
            <a:endParaRPr lang="en-US" altLang="en-US" sz="1600" b="1">
              <a:solidFill>
                <a:schemeClr val="bg1"/>
              </a:solidFill>
              <a:latin typeface="Comic Sans MS" pitchFamily="66" charset="0"/>
              <a:cs typeface="Times New Roman" pitchFamily="18" charset="0"/>
            </a:endParaRPr>
          </a:p>
          <a:p>
            <a:pPr eaLnBrk="1" hangingPunct="1">
              <a:lnSpc>
                <a:spcPct val="90000"/>
              </a:lnSpc>
              <a:buFontTx/>
              <a:buNone/>
            </a:pPr>
            <a:r>
              <a:rPr lang="en-US" altLang="en-US" sz="1400">
                <a:latin typeface="Comic Sans MS" pitchFamily="66" charset="0"/>
                <a:cs typeface="Times New Roman" pitchFamily="18" charset="0"/>
              </a:rPr>
              <a:t> </a:t>
            </a:r>
          </a:p>
          <a:p>
            <a:pPr eaLnBrk="1" hangingPunct="1">
              <a:lnSpc>
                <a:spcPct val="90000"/>
              </a:lnSpc>
              <a:buFontTx/>
              <a:buChar char="•"/>
            </a:pPr>
            <a:endParaRPr lang="en-GB" altLang="en-US" sz="1400">
              <a:latin typeface="Comic Sans MS" pitchFamily="66" charset="0"/>
            </a:endParaRPr>
          </a:p>
        </p:txBody>
      </p:sp>
      <p:pic>
        <p:nvPicPr>
          <p:cNvPr id="16396" name="Picture 25" descr="http://aolsearch.aol.co.uk/aol/redir?src=image&amp;clickedItemURN=http%3A%2F%2Fcontent.scholastic.com%2Fcontent%2Fimages%2Farticles%2Fw%2Fwinton_marsalis_bhistory.jpg&amp;moduleId=image_details.jsp.M&amp;clickedItemDescription=Image%20Detail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57800" y="0"/>
            <a:ext cx="19272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7" descr="http://aolsearch.aol.co.uk/aol/redir?src=image&amp;clickedItemURN=http%3A%2F%2Fwww.harpist-kent.co.uk%2FCristyn%2520lrg%2520ds%2520web.jpg&amp;moduleId=image_details.jsp.M&amp;clickedItemDescription=Image%20Detail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50050" y="0"/>
            <a:ext cx="24701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9" descr="http://aolsearch.aol.co.uk/aol/redir?src=image&amp;clickedItemURN=http%3A%2F%2Fwww.icicle.org%2Fimages%2Finstitute%2FInstituteCellist.jpg&amp;moduleId=image_details.jsp.M&amp;clickedItemDescription=Image%20Detail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71800" y="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6" name="Text Box 32"/>
          <p:cNvSpPr txBox="1">
            <a:spLocks noChangeArrowheads="1"/>
          </p:cNvSpPr>
          <p:nvPr/>
        </p:nvSpPr>
        <p:spPr bwMode="auto">
          <a:xfrm>
            <a:off x="3581400" y="5486400"/>
            <a:ext cx="388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GB" altLang="en-US" sz="1600" b="1">
                <a:solidFill>
                  <a:schemeClr val="accent2"/>
                </a:solidFill>
                <a:latin typeface="Comic Sans MS" pitchFamily="66" charset="0"/>
              </a:rPr>
              <a:t>Haydn Trumpet Concerto Mov 3</a:t>
            </a:r>
          </a:p>
        </p:txBody>
      </p:sp>
      <p:sp>
        <p:nvSpPr>
          <p:cNvPr id="16400" name="Rectangle 17"/>
          <p:cNvSpPr>
            <a:spLocks noChangeArrowheads="1"/>
          </p:cNvSpPr>
          <p:nvPr/>
        </p:nvSpPr>
        <p:spPr bwMode="auto">
          <a:xfrm>
            <a:off x="3132138" y="2997200"/>
            <a:ext cx="6011862" cy="1190625"/>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Comic Sans MS" pitchFamily="66" charset="0"/>
              </a:rPr>
              <a:t>This is a passage of music which allows the soloist to display their technical ability which ends with a trill,  a signal for the orchestra to re-enter and play the </a:t>
            </a:r>
            <a:r>
              <a:rPr lang="en-US" altLang="en-US" sz="1800" b="1">
                <a:solidFill>
                  <a:schemeClr val="bg1"/>
                </a:solidFill>
                <a:latin typeface="Comic Sans MS" pitchFamily="66" charset="0"/>
              </a:rPr>
              <a:t>CODA</a:t>
            </a:r>
            <a:r>
              <a:rPr lang="en-US" altLang="en-US" sz="1800">
                <a:solidFill>
                  <a:schemeClr val="bg1"/>
                </a:solidFill>
                <a:latin typeface="Comic Sans MS" pitchFamily="66" charset="0"/>
              </a:rPr>
              <a:t> (the tail i.e. the end).</a:t>
            </a:r>
          </a:p>
        </p:txBody>
      </p:sp>
      <p:pic>
        <p:nvPicPr>
          <p:cNvPr id="16401" name="Picture 39" descr="http://www.clipartbest.com/cliparts/RTd/oXX/RTdoXXET9.png">
            <a:hlinkClick r:id="rId18" action="ppaction://hlinksldjump"/>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10488" y="5673725"/>
            <a:ext cx="98901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adenza1.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07504" y="228600"/>
            <a:ext cx="609600" cy="6096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44"/>
                                        </p:tgtEl>
                                        <p:attrNameLst>
                                          <p:attrName>style.visibility</p:attrName>
                                        </p:attrNameLst>
                                      </p:cBhvr>
                                      <p:to>
                                        <p:strVal val="visible"/>
                                      </p:to>
                                    </p:set>
                                    <p:animEffect transition="in" filter="dissolve">
                                      <p:cBhvr>
                                        <p:cTn id="7" dur="500"/>
                                        <p:tgtEl>
                                          <p:spTgt spid="266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633"/>
                                        </p:tgtEl>
                                        <p:attrNameLst>
                                          <p:attrName>style.visibility</p:attrName>
                                        </p:attrNameLst>
                                      </p:cBhvr>
                                      <p:to>
                                        <p:strVal val="visible"/>
                                      </p:to>
                                    </p:set>
                                    <p:animEffect transition="in" filter="dissolve">
                                      <p:cBhvr>
                                        <p:cTn id="12" dur="500"/>
                                        <p:tgtEl>
                                          <p:spTgt spid="26633"/>
                                        </p:tgtEl>
                                      </p:cBhvr>
                                    </p:animEffec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26631"/>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mediacall" presetSubtype="0" fill="hold" nodeType="afterEffect">
                                  <p:stCondLst>
                                    <p:cond delay="0"/>
                                  </p:stCondLst>
                                  <p:childTnLst>
                                    <p:cmd type="call" cmd="playFrom(0.0)">
                                      <p:cBhvr>
                                        <p:cTn id="18" dur="1" fill="hold"/>
                                        <p:tgtEl>
                                          <p:spTgt spid="26631"/>
                                        </p:tgtEl>
                                      </p:cBhvr>
                                    </p:cmd>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6632"/>
                                        </p:tgtEl>
                                        <p:attrNameLst>
                                          <p:attrName>style.visibility</p:attrName>
                                        </p:attrNameLst>
                                      </p:cBhvr>
                                      <p:to>
                                        <p:strVal val="visible"/>
                                      </p:to>
                                    </p:set>
                                    <p:anim calcmode="lin" valueType="num">
                                      <p:cBhvr additive="base">
                                        <p:cTn id="23" dur="500" fill="hold"/>
                                        <p:tgtEl>
                                          <p:spTgt spid="26632"/>
                                        </p:tgtEl>
                                        <p:attrNameLst>
                                          <p:attrName>ppt_x</p:attrName>
                                        </p:attrNameLst>
                                      </p:cBhvr>
                                      <p:tavLst>
                                        <p:tav tm="0">
                                          <p:val>
                                            <p:strVal val="0-#ppt_w/2"/>
                                          </p:val>
                                        </p:tav>
                                        <p:tav tm="100000">
                                          <p:val>
                                            <p:strVal val="#ppt_x"/>
                                          </p:val>
                                        </p:tav>
                                      </p:tavLst>
                                    </p:anim>
                                    <p:anim calcmode="lin" valueType="num">
                                      <p:cBhvr additive="base">
                                        <p:cTn id="24" dur="500" fill="hold"/>
                                        <p:tgtEl>
                                          <p:spTgt spid="26632"/>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499"/>
                                          </p:stCondLst>
                                        </p:cTn>
                                        <p:tgtEl>
                                          <p:spTgt spid="26635"/>
                                        </p:tgtEl>
                                        <p:attrNameLst>
                                          <p:attrName>style.visibility</p:attrName>
                                        </p:attrNameLst>
                                      </p:cBhvr>
                                      <p:to>
                                        <p:strVal val="visible"/>
                                      </p:to>
                                    </p:set>
                                  </p:childTnLst>
                                </p:cTn>
                              </p:par>
                            </p:childTnLst>
                          </p:cTn>
                        </p:par>
                        <p:par>
                          <p:cTn id="28" fill="hold" nodeType="afterGroup">
                            <p:stCondLst>
                              <p:cond delay="1000"/>
                            </p:stCondLst>
                            <p:childTnLst>
                              <p:par>
                                <p:cTn id="29" presetID="1" presetClass="mediacall" presetSubtype="0" fill="hold" nodeType="afterEffect">
                                  <p:stCondLst>
                                    <p:cond delay="0"/>
                                  </p:stCondLst>
                                  <p:childTnLst>
                                    <p:cmd type="call" cmd="playFrom(0.0)">
                                      <p:cBhvr>
                                        <p:cTn id="30" dur="1" fill="hold"/>
                                        <p:tgtEl>
                                          <p:spTgt spid="26635"/>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656"/>
                                        </p:tgtEl>
                                        <p:attrNameLst>
                                          <p:attrName>style.visibility</p:attrName>
                                        </p:attrNameLst>
                                      </p:cBhvr>
                                      <p:to>
                                        <p:strVal val="visible"/>
                                      </p:to>
                                    </p:set>
                                    <p:animEffect transition="in" filter="dissolve">
                                      <p:cBhvr>
                                        <p:cTn id="35" dur="500"/>
                                        <p:tgtEl>
                                          <p:spTgt spid="26656"/>
                                        </p:tgtEl>
                                      </p:cBhvr>
                                    </p:animEffect>
                                  </p:childTnLst>
                                </p:cTn>
                              </p:par>
                            </p:childTnLst>
                          </p:cTn>
                        </p:par>
                        <p:par>
                          <p:cTn id="36" fill="hold" nodeType="afterGroup">
                            <p:stCondLst>
                              <p:cond delay="500"/>
                            </p:stCondLst>
                            <p:childTnLst>
                              <p:par>
                                <p:cTn id="37" presetID="1" presetClass="mediacall" presetSubtype="0" fill="hold" nodeType="afterEffect">
                                  <p:stCondLst>
                                    <p:cond delay="0"/>
                                  </p:stCondLst>
                                  <p:childTnLst>
                                    <p:cmd type="call" cmd="playFrom(0.0)">
                                      <p:cBhvr>
                                        <p:cTn id="38" dur="1" fill="hold"/>
                                        <p:tgtEl>
                                          <p:spTgt spid="266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6631"/>
                </p:tgtEl>
              </p:cMediaNode>
            </p:audio>
            <p:audio>
              <p:cMediaNode vol="80000">
                <p:cTn id="40" fill="hold" display="0">
                  <p:stCondLst>
                    <p:cond delay="indefinite"/>
                  </p:stCondLst>
                  <p:endCondLst>
                    <p:cond evt="onStopAudio" delay="0">
                      <p:tgtEl>
                        <p:sldTgt/>
                      </p:tgtEl>
                    </p:cond>
                  </p:endCondLst>
                </p:cTn>
                <p:tgtEl>
                  <p:spTgt spid="26635"/>
                </p:tgtEl>
              </p:cMediaNode>
            </p:audio>
            <p:audio>
              <p:cMediaNode vol="80000">
                <p:cTn id="41" fill="hold" display="0">
                  <p:stCondLst>
                    <p:cond delay="indefinite"/>
                  </p:stCondLst>
                  <p:endCondLst>
                    <p:cond evt="onStopAudio" delay="0">
                      <p:tgtEl>
                        <p:sldTgt/>
                      </p:tgtEl>
                    </p:cond>
                  </p:endCondLst>
                </p:cTn>
                <p:tgtEl>
                  <p:spTgt spid="26655"/>
                </p:tgtEl>
              </p:cMediaNode>
            </p:audio>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2607" fill="hold"/>
                                        <p:tgtEl>
                                          <p:spTgt spid="2"/>
                                        </p:tgtEl>
                                      </p:cBhvr>
                                    </p:cmd>
                                  </p:childTnLst>
                                </p:cTn>
                              </p:par>
                            </p:childTnLst>
                          </p:cTn>
                        </p:par>
                      </p:childTnLst>
                    </p:cTn>
                  </p:par>
                </p:childTnLst>
              </p:cTn>
              <p:nextCondLst>
                <p:cond evt="onClick" delay="0">
                  <p:tgtEl>
                    <p:spTgt spid="2"/>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6632" grpId="0" autoUpdateAnimBg="0"/>
      <p:bldP spid="26633" grpId="0" autoUpdateAnimBg="0"/>
      <p:bldP spid="26644" grpId="0" animBg="1" autoUpdateAnimBg="0"/>
      <p:bldP spid="26656" grpId="0" autoUpdateAnimBg="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Override1.xml><?xml version="1.0" encoding="utf-8"?>
<a:themeOverride xmlns:a="http://schemas.openxmlformats.org/drawingml/2006/main">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docProps/app.xml><?xml version="1.0" encoding="utf-8"?>
<Properties xmlns="http://schemas.openxmlformats.org/officeDocument/2006/extended-properties" xmlns:vt="http://schemas.openxmlformats.org/officeDocument/2006/docPropsVTypes">
  <TotalTime>2793</TotalTime>
  <Words>2460</Words>
  <Application>Microsoft Office PowerPoint</Application>
  <PresentationFormat>On-screen Show (4:3)</PresentationFormat>
  <Paragraphs>266</Paragraphs>
  <Slides>35</Slides>
  <Notes>0</Notes>
  <HiddenSlides>0</HiddenSlides>
  <MMClips>24</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BlackTie</vt:lpstr>
      <vt:lpstr>PowerPoint Presentation</vt:lpstr>
      <vt:lpstr>Fingerprints of the  Classical Period</vt:lpstr>
      <vt:lpstr>Fingerprints of the  Classical Period</vt:lpstr>
      <vt:lpstr>PowerPoint Presentation</vt:lpstr>
      <vt:lpstr>PowerPoint Presentation</vt:lpstr>
      <vt:lpstr>PowerPoint Presentation</vt:lpstr>
      <vt:lpstr>PowerPoint Presentation</vt:lpstr>
      <vt:lpstr>PowerPoint Presentation</vt:lpstr>
      <vt:lpstr>Cadenza</vt:lpstr>
      <vt:lpstr>PowerPoint Presentation</vt:lpstr>
      <vt:lpstr>PowerPoint Presentation</vt:lpstr>
      <vt:lpstr>Mozart – A Brief History</vt:lpstr>
      <vt:lpstr>Listening Activity</vt:lpstr>
      <vt:lpstr>Mozart: The Early Years</vt:lpstr>
      <vt:lpstr>Mozart’s Compositions: Twinkle, Twinkle, Little Star</vt:lpstr>
      <vt:lpstr>The Theme</vt:lpstr>
      <vt:lpstr>Mozart’s Compositions: Twinkle, Twinkle, Little Star</vt:lpstr>
      <vt:lpstr>A Closer Look at the Music</vt:lpstr>
      <vt:lpstr>Theme and Variation Form</vt:lpstr>
      <vt:lpstr>Theme and Variation Form</vt:lpstr>
      <vt:lpstr>Theme and Variation Form</vt:lpstr>
      <vt:lpstr>PowerPoint Presentation</vt:lpstr>
      <vt:lpstr>PowerPoint Presentation</vt:lpstr>
      <vt:lpstr>PowerPoint Presentation</vt:lpstr>
      <vt:lpstr>PowerPoint Presentation</vt:lpstr>
      <vt:lpstr>PowerPoint Presentation</vt:lpstr>
      <vt:lpstr>PowerPoint Presentation</vt:lpstr>
      <vt:lpstr>Music for the Piano</vt:lpstr>
      <vt:lpstr>PowerPoint Presentation</vt:lpstr>
      <vt:lpstr>Rondo Form</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 MOGGS</dc:creator>
  <cp:lastModifiedBy>FergusonA</cp:lastModifiedBy>
  <cp:revision>98</cp:revision>
  <dcterms:created xsi:type="dcterms:W3CDTF">2013-02-16T15:14:51Z</dcterms:created>
  <dcterms:modified xsi:type="dcterms:W3CDTF">2014-09-22T15:19:08Z</dcterms:modified>
</cp:coreProperties>
</file>