
<file path=[Content_Types].xml><?xml version="1.0" encoding="utf-8"?>
<Types xmlns="http://schemas.openxmlformats.org/package/2006/content-types">
  <Default Extension="bin" ContentType="audio/unknown"/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70" r:id="rId3"/>
    <p:sldId id="271" r:id="rId4"/>
    <p:sldId id="258" r:id="rId5"/>
    <p:sldId id="264" r:id="rId6"/>
    <p:sldId id="259" r:id="rId7"/>
    <p:sldId id="260" r:id="rId8"/>
    <p:sldId id="261" r:id="rId9"/>
    <p:sldId id="262" r:id="rId10"/>
    <p:sldId id="263" r:id="rId11"/>
    <p:sldId id="275" r:id="rId12"/>
    <p:sldId id="274" r:id="rId13"/>
    <p:sldId id="265" r:id="rId14"/>
    <p:sldId id="266" r:id="rId15"/>
    <p:sldId id="267" r:id="rId16"/>
    <p:sldId id="268" r:id="rId17"/>
    <p:sldId id="269" r:id="rId18"/>
    <p:sldId id="272" r:id="rId19"/>
    <p:sldId id="273" r:id="rId20"/>
    <p:sldId id="292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284" y="-9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70BFB5B-796B-4B5F-8500-D47423EB4FDB}" type="datetimeFigureOut">
              <a:rPr lang="en-GB" altLang="en-US"/>
              <a:pPr>
                <a:defRPr/>
              </a:pPr>
              <a:t>01/09/2014</a:t>
            </a:fld>
            <a:endParaRPr lang="en-GB" alt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6911F21-E5D5-43D8-AD4A-D00F325DFAB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660403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9B025-C658-43C0-90FF-2697CCA95994}" type="datetimeFigureOut">
              <a:rPr lang="en-GB" altLang="en-US"/>
              <a:pPr>
                <a:defRPr/>
              </a:pPr>
              <a:t>01/09/2014</a:t>
            </a:fld>
            <a:endParaRPr lang="en-GB" alt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2FEE2-7026-4971-A217-EC105BC81DD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68618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3D573-EB12-40CD-99B2-DF21342CBB3C}" type="datetimeFigureOut">
              <a:rPr lang="en-GB" altLang="en-US"/>
              <a:pPr>
                <a:defRPr/>
              </a:pPr>
              <a:t>01/09/2014</a:t>
            </a:fld>
            <a:endParaRPr lang="en-GB" alt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A50E3-0CAE-443A-B492-74D0A695CEB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29445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BBB55-4955-40C2-9D62-1BA569A08BAC}" type="datetimeFigureOut">
              <a:rPr lang="en-GB" altLang="en-US"/>
              <a:pPr>
                <a:defRPr/>
              </a:pPr>
              <a:t>01/09/2014</a:t>
            </a:fld>
            <a:endParaRPr lang="en-GB" alt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782E6-E3D6-49C3-8AE3-E3A0E85F108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41777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CEC989E-0DE4-4A44-9E80-141300AA14D5}" type="datetimeFigureOut">
              <a:rPr lang="en-GB" altLang="en-US"/>
              <a:pPr>
                <a:defRPr/>
              </a:pPr>
              <a:t>01/09/2014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5973077-F31E-439A-A932-7843E502B04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580912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42364-8AE5-41EF-A7A8-10A49C6CB168}" type="datetimeFigureOut">
              <a:rPr lang="en-GB" altLang="en-US"/>
              <a:pPr>
                <a:defRPr/>
              </a:pPr>
              <a:t>01/09/2014</a:t>
            </a:fld>
            <a:endParaRPr lang="en-GB" alt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5A064-07DB-4448-9BA4-ACFE795FEFE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53960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E856E-FB47-42F1-91D9-9C4C391212D3}" type="datetimeFigureOut">
              <a:rPr lang="en-GB" altLang="en-US"/>
              <a:pPr>
                <a:defRPr/>
              </a:pPr>
              <a:t>01/09/2014</a:t>
            </a:fld>
            <a:endParaRPr lang="en-GB" alt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D8CD4-2378-440F-AE9D-BA0A37C3E46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98383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DF54C-2FB2-4FD5-817E-3528E5BFD098}" type="datetimeFigureOut">
              <a:rPr lang="en-GB" altLang="en-US"/>
              <a:pPr>
                <a:defRPr/>
              </a:pPr>
              <a:t>01/09/2014</a:t>
            </a:fld>
            <a:endParaRPr lang="en-GB" alt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F2570-297E-4C2C-BAC1-AF9AA5DEC66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94143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B5F86-DF53-456D-B61F-2FE4DB6616D7}" type="datetimeFigureOut">
              <a:rPr lang="en-GB" altLang="en-US"/>
              <a:pPr>
                <a:defRPr/>
              </a:pPr>
              <a:t>01/09/2014</a:t>
            </a:fld>
            <a:endParaRPr lang="en-GB" alt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38E3D-EF94-4A69-8B9A-EFCF6561019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59664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1385E-FC76-4A51-BA57-25FF7564BE8F}" type="datetimeFigureOut">
              <a:rPr lang="en-GB" altLang="en-US"/>
              <a:pPr>
                <a:defRPr/>
              </a:pPr>
              <a:t>01/09/2014</a:t>
            </a:fld>
            <a:endParaRPr lang="en-GB" alt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7ED0A-D29A-450A-8087-325264491CA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51738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13"/>
          <p:cNvSpPr>
            <a:spLocks/>
          </p:cNvSpPr>
          <p:nvPr/>
        </p:nvSpPr>
        <p:spPr bwMode="auto">
          <a:xfrm rot="420000" flipV="1">
            <a:off x="3165475" y="1108075"/>
            <a:ext cx="5257800" cy="4114800"/>
          </a:xfrm>
          <a:custGeom>
            <a:avLst/>
            <a:gdLst>
              <a:gd name="T0" fmla="*/ 5257800 w 5257800"/>
              <a:gd name="T1" fmla="*/ 2057400 h 4114800"/>
              <a:gd name="T2" fmla="*/ 2628900 w 5257800"/>
              <a:gd name="T3" fmla="*/ 4114800 h 4114800"/>
              <a:gd name="T4" fmla="*/ 0 w 5257800"/>
              <a:gd name="T5" fmla="*/ 2057400 h 4114800"/>
              <a:gd name="T6" fmla="*/ 2628900 w 5257800"/>
              <a:gd name="T7" fmla="*/ 0 h 41148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5257800"/>
              <a:gd name="T13" fmla="*/ 0 h 4114800"/>
              <a:gd name="T14" fmla="*/ 5182785 w 5257800"/>
              <a:gd name="T15" fmla="*/ 4114800 h 41148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57800" h="4114800">
                <a:moveTo>
                  <a:pt x="0" y="0"/>
                </a:moveTo>
                <a:lnTo>
                  <a:pt x="5107774" y="0"/>
                </a:lnTo>
                <a:lnTo>
                  <a:pt x="5257800" y="150026"/>
                </a:lnTo>
                <a:lnTo>
                  <a:pt x="5257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3175" cap="rnd" cmpd="sng">
            <a:solidFill>
              <a:srgbClr val="C0C0C0"/>
            </a:solidFill>
            <a:prstDash val="solid"/>
            <a:round/>
            <a:headEnd/>
            <a:tailEnd/>
          </a:ln>
          <a:effectLst>
            <a:outerShdw blurRad="63500" dist="38500" dir="7500041" sx="98500" sy="100079" kx="99984" algn="tl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ea typeface="ＭＳ Ｐゴシック" pitchFamily="34" charset="-128"/>
            </a:endParaRPr>
          </a:p>
        </p:txBody>
      </p:sp>
      <p:sp>
        <p:nvSpPr>
          <p:cNvPr id="6" name="Right Triangle 5"/>
          <p:cNvSpPr>
            <a:spLocks noChangeArrowheads="1"/>
          </p:cNvSpPr>
          <p:nvPr/>
        </p:nvSpPr>
        <p:spPr bwMode="auto"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>
            <a:solidFill>
              <a:srgbClr val="FFFFFF"/>
            </a:solidFill>
            <a:bevel/>
            <a:headEnd/>
            <a:tailEnd/>
          </a:ln>
          <a:effectLst>
            <a:outerShdw blurRad="63500" dist="6350" dir="12899787" algn="tl" rotWithShape="0">
              <a:srgbClr val="000000">
                <a:alpha val="46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34663C0-BD03-42F1-AA70-5E85D61A6EA3}" type="datetimeFigureOut">
              <a:rPr lang="en-GB" altLang="en-US"/>
              <a:pPr>
                <a:defRPr/>
              </a:pPr>
              <a:t>01/09/2014</a:t>
            </a:fld>
            <a:endParaRPr lang="en-GB" alt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7B7E75-9268-4CF2-8C03-9C80503175A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33849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0000"/>
                </a:solidFill>
                <a:latin typeface="Constantia" pitchFamily="18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71E67B14-740F-4B23-9933-81A41A0B20A2}" type="datetimeFigureOut">
              <a:rPr lang="en-GB" altLang="en-US"/>
              <a:pPr>
                <a:defRPr/>
              </a:pPr>
              <a:t>01/09/2014</a:t>
            </a:fld>
            <a:endParaRPr lang="en-GB" alt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00"/>
                </a:solidFill>
                <a:latin typeface="Constantia" pitchFamily="18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70D8FC19-E5CB-4C0F-AAD3-477B606FBE9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43" r:id="rId2"/>
    <p:sldLayoutId id="2147483752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53" r:id="rId9"/>
    <p:sldLayoutId id="2147483749" r:id="rId10"/>
    <p:sldLayoutId id="214748375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MS PGothic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15A0FF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15A0FF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008BEA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slide" Target="slide4.xml"/><Relationship Id="rId5" Type="http://schemas.openxmlformats.org/officeDocument/2006/relationships/image" Target="../media/image23.jpeg"/><Relationship Id="rId4" Type="http://schemas.openxmlformats.org/officeDocument/2006/relationships/image" Target="../media/image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6.png"/><Relationship Id="rId3" Type="http://schemas.microsoft.com/office/2007/relationships/media" Target="../media/media7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24.png"/><Relationship Id="rId5" Type="http://schemas.microsoft.com/office/2007/relationships/media" Target="../media/media8.mp3"/><Relationship Id="rId10" Type="http://schemas.openxmlformats.org/officeDocument/2006/relationships/slide" Target="slide4.xml"/><Relationship Id="rId4" Type="http://schemas.openxmlformats.org/officeDocument/2006/relationships/audio" Target="../media/media7.mp3"/><Relationship Id="rId9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.gif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.gif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6.png"/><Relationship Id="rId5" Type="http://schemas.openxmlformats.org/officeDocument/2006/relationships/image" Target="../media/image4.gif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slide" Target="slide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32.jpeg"/><Relationship Id="rId7" Type="http://schemas.openxmlformats.org/officeDocument/2006/relationships/image" Target="../media/image42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15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6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audio" Target="../media/media16.mp3"/><Relationship Id="rId11" Type="http://schemas.openxmlformats.org/officeDocument/2006/relationships/image" Target="../media/image45.jpeg"/><Relationship Id="rId5" Type="http://schemas.microsoft.com/office/2007/relationships/media" Target="../media/media16.mp3"/><Relationship Id="rId10" Type="http://schemas.openxmlformats.org/officeDocument/2006/relationships/image" Target="../media/image36.jpeg"/><Relationship Id="rId4" Type="http://schemas.openxmlformats.org/officeDocument/2006/relationships/audio" Target="../media/media15.mp3"/><Relationship Id="rId9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4.png"/><Relationship Id="rId5" Type="http://schemas.openxmlformats.org/officeDocument/2006/relationships/slide" Target="slide4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46.pn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4.png"/><Relationship Id="rId5" Type="http://schemas.openxmlformats.org/officeDocument/2006/relationships/slide" Target="slide4.xml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16.png"/><Relationship Id="rId4" Type="http://schemas.openxmlformats.org/officeDocument/2006/relationships/hyperlink" Target="http://www.youtube.com/watch?v=k3MzZgPBL3Q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24.png"/><Relationship Id="rId5" Type="http://schemas.openxmlformats.org/officeDocument/2006/relationships/slide" Target="slide4.xml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6.pn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16.pn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6.png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6.png"/><Relationship Id="rId5" Type="http://schemas.openxmlformats.org/officeDocument/2006/relationships/image" Target="../media/image24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slide" Target="slide18.xml"/><Relationship Id="rId3" Type="http://schemas.openxmlformats.org/officeDocument/2006/relationships/slide" Target="slide5.xml"/><Relationship Id="rId7" Type="http://schemas.openxmlformats.org/officeDocument/2006/relationships/slide" Target="slide21.xml"/><Relationship Id="rId12" Type="http://schemas.openxmlformats.org/officeDocument/2006/relationships/slide" Target="slide1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slide" Target="slide30.xml"/><Relationship Id="rId5" Type="http://schemas.openxmlformats.org/officeDocument/2006/relationships/slide" Target="slide13.xml"/><Relationship Id="rId15" Type="http://schemas.openxmlformats.org/officeDocument/2006/relationships/image" Target="../media/image11.png"/><Relationship Id="rId10" Type="http://schemas.openxmlformats.org/officeDocument/2006/relationships/slide" Target="slide26.xml"/><Relationship Id="rId4" Type="http://schemas.openxmlformats.org/officeDocument/2006/relationships/image" Target="../media/image7.jpeg"/><Relationship Id="rId9" Type="http://schemas.openxmlformats.org/officeDocument/2006/relationships/slide" Target="slide23.xml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gif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flags.net/images/largeflags/UNKG0101.GIF"/>
          <p:cNvPicPr>
            <a:picLocks noChangeAspect="1" noChangeArrowheads="1"/>
          </p:cNvPicPr>
          <p:nvPr/>
        </p:nvPicPr>
        <p:blipFill>
          <a:blip r:embed="rId2" cstate="print">
            <a:lum bright="27000"/>
          </a:blip>
          <a:srcRect/>
          <a:stretch>
            <a:fillRect/>
          </a:stretch>
        </p:blipFill>
        <p:spPr bwMode="auto">
          <a:xfrm>
            <a:off x="2267744" y="404664"/>
            <a:ext cx="4464496" cy="2699464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051" name="Title 1"/>
          <p:cNvSpPr>
            <a:spLocks noGrp="1"/>
          </p:cNvSpPr>
          <p:nvPr>
            <p:ph type="ctrTitle"/>
          </p:nvPr>
        </p:nvSpPr>
        <p:spPr>
          <a:xfrm>
            <a:off x="611560" y="4653136"/>
            <a:ext cx="7851648" cy="1828800"/>
          </a:xfrm>
          <a:ln>
            <a:miter lim="800000"/>
            <a:headEnd/>
            <a:tailEnd/>
          </a:ln>
          <a:extLst>
            <a:ext uri="{FAA26D3D-D897-4be2-8F04-BA451C77F1D7}"/>
          </a:extLst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11500" dirty="0" smtClean="0">
                <a:solidFill>
                  <a:schemeClr val="accent1"/>
                </a:solidFill>
                <a:latin typeface="Andalus" pitchFamily="18" charset="-78"/>
                <a:cs typeface="Andalus" pitchFamily="18" charset="-78"/>
              </a:rPr>
              <a:t>Scottish Music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>
                <a:latin typeface="Andalus" pitchFamily="18" charset="-78"/>
                <a:cs typeface="Andalus" pitchFamily="18" charset="-78"/>
              </a:rPr>
              <a:t>Jig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323850" y="1811338"/>
            <a:ext cx="8229600" cy="3562350"/>
          </a:xfrm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en-GB" altLang="en-US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A </a:t>
            </a:r>
            <a:r>
              <a:rPr lang="en-GB" altLang="en-US" b="1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Jig </a:t>
            </a:r>
            <a:r>
              <a:rPr lang="en-GB" altLang="en-US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is in Compound Time- the beats are divided into three.</a:t>
            </a:r>
          </a:p>
          <a:p>
            <a:pPr eaLnBrk="1" hangingPunct="1">
              <a:buFont typeface="Arial" pitchFamily="34" charset="0"/>
              <a:buNone/>
            </a:pPr>
            <a:r>
              <a:rPr lang="en-GB" altLang="en-US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It has a fast flowing pulse.</a:t>
            </a:r>
          </a:p>
          <a:p>
            <a:pPr eaLnBrk="1" hangingPunct="1">
              <a:buFont typeface="Arial" pitchFamily="34" charset="0"/>
              <a:buNone/>
            </a:pPr>
            <a:endParaRPr lang="en-GB" altLang="en-US" smtClean="0">
              <a:solidFill>
                <a:schemeClr val="bg2"/>
              </a:solidFill>
              <a:latin typeface="Andalus" pitchFamily="18" charset="-78"/>
              <a:cs typeface="Andalus" pitchFamily="18" charset="-78"/>
            </a:endParaRPr>
          </a:p>
          <a:p>
            <a:pPr eaLnBrk="1" hangingPunct="1">
              <a:buFont typeface="Arial" pitchFamily="34" charset="0"/>
              <a:buNone/>
            </a:pPr>
            <a:r>
              <a:rPr lang="en-GB" altLang="en-US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Say: Jig-gi-ty, Jig-gi-ty!</a:t>
            </a:r>
          </a:p>
        </p:txBody>
      </p:sp>
      <p:pic>
        <p:nvPicPr>
          <p:cNvPr id="8" name="Picture 2" descr="http://www.flags.net/images/largeflags/UNKG0101.GIF"/>
          <p:cNvPicPr>
            <a:picLocks noChangeAspect="1" noChangeArrowheads="1"/>
          </p:cNvPicPr>
          <p:nvPr/>
        </p:nvPicPr>
        <p:blipFill>
          <a:blip r:embed="rId4" cstate="print">
            <a:lum bright="27000"/>
          </a:blip>
          <a:srcRect/>
          <a:stretch>
            <a:fillRect/>
          </a:stretch>
        </p:blipFill>
        <p:spPr bwMode="auto">
          <a:xfrm>
            <a:off x="6876256" y="260648"/>
            <a:ext cx="1866666" cy="112868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4341" name="Picture 2" descr="http://www.sudbury.ma.us/departments/sudburyday/committees/custom/sudburyday2007/sudday_about/HighlandDanc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213100"/>
            <a:ext cx="3457575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8" descr="http://www.clker.com/cliparts/n/y/e/0/6/K/simple-cartoon-house-hi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5876925"/>
            <a:ext cx="8683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jig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0842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323850" y="404813"/>
            <a:ext cx="1655763" cy="70802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400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March</a:t>
            </a:r>
          </a:p>
        </p:txBody>
      </p:sp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395288" y="1628775"/>
            <a:ext cx="2376487" cy="646113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60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Strathspey</a:t>
            </a:r>
          </a:p>
        </p:txBody>
      </p:sp>
      <p:sp>
        <p:nvSpPr>
          <p:cNvPr id="15364" name="TextBox 5"/>
          <p:cNvSpPr txBox="1">
            <a:spLocks noChangeArrowheads="1"/>
          </p:cNvSpPr>
          <p:nvPr/>
        </p:nvSpPr>
        <p:spPr bwMode="auto">
          <a:xfrm>
            <a:off x="468313" y="3141663"/>
            <a:ext cx="1223962" cy="706437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400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Reel</a:t>
            </a:r>
          </a:p>
        </p:txBody>
      </p:sp>
      <p:sp>
        <p:nvSpPr>
          <p:cNvPr id="15365" name="TextBox 6"/>
          <p:cNvSpPr txBox="1">
            <a:spLocks noChangeArrowheads="1"/>
          </p:cNvSpPr>
          <p:nvPr/>
        </p:nvSpPr>
        <p:spPr bwMode="auto">
          <a:xfrm>
            <a:off x="468313" y="4797425"/>
            <a:ext cx="1655762" cy="70802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400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Waltz</a:t>
            </a:r>
          </a:p>
        </p:txBody>
      </p:sp>
      <p:sp>
        <p:nvSpPr>
          <p:cNvPr id="15366" name="TextBox 5"/>
          <p:cNvSpPr txBox="1">
            <a:spLocks noChangeArrowheads="1"/>
          </p:cNvSpPr>
          <p:nvPr/>
        </p:nvSpPr>
        <p:spPr bwMode="auto">
          <a:xfrm>
            <a:off x="5508625" y="333375"/>
            <a:ext cx="2735263" cy="706438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4 beats in a bar featuring a </a:t>
            </a:r>
            <a:r>
              <a:rPr lang="en-GB" altLang="en-US" sz="2000" b="1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Scotch Snap</a:t>
            </a:r>
            <a:endParaRPr lang="en-GB" altLang="en-US" sz="2000">
              <a:solidFill>
                <a:schemeClr val="bg2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15367" name="TextBox 6"/>
          <p:cNvSpPr txBox="1">
            <a:spLocks noChangeArrowheads="1"/>
          </p:cNvSpPr>
          <p:nvPr/>
        </p:nvSpPr>
        <p:spPr bwMode="auto">
          <a:xfrm>
            <a:off x="5508625" y="1557338"/>
            <a:ext cx="2735263" cy="70802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4 beats in a bar with a steady pulse</a:t>
            </a:r>
          </a:p>
        </p:txBody>
      </p:sp>
      <p:sp>
        <p:nvSpPr>
          <p:cNvPr id="15368" name="TextBox 7"/>
          <p:cNvSpPr txBox="1">
            <a:spLocks noChangeArrowheads="1"/>
          </p:cNvSpPr>
          <p:nvPr/>
        </p:nvSpPr>
        <p:spPr bwMode="auto">
          <a:xfrm>
            <a:off x="5508625" y="3213100"/>
            <a:ext cx="2735263" cy="70802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3 beats in a bar with emphasis on the first</a:t>
            </a:r>
          </a:p>
        </p:txBody>
      </p:sp>
      <p:sp>
        <p:nvSpPr>
          <p:cNvPr id="15369" name="TextBox 8"/>
          <p:cNvSpPr txBox="1">
            <a:spLocks noChangeArrowheads="1"/>
          </p:cNvSpPr>
          <p:nvPr/>
        </p:nvSpPr>
        <p:spPr bwMode="auto">
          <a:xfrm>
            <a:off x="5508625" y="4797425"/>
            <a:ext cx="2735263" cy="70802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4 beats in a bar with a running rhythm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195513" y="692150"/>
            <a:ext cx="2952750" cy="1223963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843213" y="692150"/>
            <a:ext cx="2520950" cy="1441450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763713" y="3500438"/>
            <a:ext cx="3529012" cy="1657350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124075" y="3644900"/>
            <a:ext cx="3311525" cy="1512888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4" name="TextBox 3"/>
          <p:cNvSpPr txBox="1">
            <a:spLocks noChangeArrowheads="1"/>
          </p:cNvSpPr>
          <p:nvPr/>
        </p:nvSpPr>
        <p:spPr bwMode="auto">
          <a:xfrm>
            <a:off x="468313" y="5805488"/>
            <a:ext cx="935037" cy="719137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400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Jig</a:t>
            </a:r>
          </a:p>
        </p:txBody>
      </p:sp>
      <p:sp>
        <p:nvSpPr>
          <p:cNvPr id="15375" name="TextBox 8"/>
          <p:cNvSpPr txBox="1">
            <a:spLocks noChangeArrowheads="1"/>
          </p:cNvSpPr>
          <p:nvPr/>
        </p:nvSpPr>
        <p:spPr bwMode="auto">
          <a:xfrm>
            <a:off x="5508625" y="5961063"/>
            <a:ext cx="2735263" cy="70802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In compound time with a ‘Jig-gi-ty’ rhythm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1547813" y="6308725"/>
            <a:ext cx="3960812" cy="1588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77" name="Picture 8" descr="http://www.clker.com/cliparts/n/y/e/0/6/K/simple-cartoon-house-hi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5876925"/>
            <a:ext cx="868362" cy="7207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Listen Up!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GB" altLang="en-US" smtClean="0">
                <a:solidFill>
                  <a:schemeClr val="bg2"/>
                </a:solidFill>
              </a:rPr>
              <a:t>Listen to the following examples of Scottish Dances.</a:t>
            </a:r>
          </a:p>
          <a:p>
            <a:pPr eaLnBrk="1" hangingPunct="1">
              <a:buFont typeface="Wingdings 2" pitchFamily="18" charset="2"/>
              <a:buNone/>
            </a:pPr>
            <a:endParaRPr lang="en-GB" altLang="en-US" smtClean="0">
              <a:solidFill>
                <a:schemeClr val="bg2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n-GB" altLang="en-US" smtClean="0">
                <a:solidFill>
                  <a:schemeClr val="bg2"/>
                </a:solidFill>
              </a:rPr>
              <a:t>Using prior knowledge, identify which dance is playing.</a:t>
            </a:r>
          </a:p>
        </p:txBody>
      </p:sp>
      <p:pic>
        <p:nvPicPr>
          <p:cNvPr id="16388" name="Picture 2" descr="http://www.clker.com/cliparts/3/0/3/8/1194986541442028018ear_-_body_part_nicu_buc_01.svg.h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04813"/>
            <a:ext cx="98107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 descr="http://www.scotlands-enchanting-kingdom.com/images/cartoon-piper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644900"/>
            <a:ext cx="116205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8" descr="http://www.clker.com/cliparts/n/y/e/0/6/K/simple-cartoon-house-hi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5876925"/>
            <a:ext cx="8683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jig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6529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trathspey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62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waltz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6529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1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Scottish Instruments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410200" cy="4525963"/>
          </a:xfrm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en-GB" altLang="en-US" sz="4000" u="sng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Accordion</a:t>
            </a:r>
          </a:p>
          <a:p>
            <a:pPr eaLnBrk="1" hangingPunct="1">
              <a:buFont typeface="Arial" pitchFamily="34" charset="0"/>
              <a:buNone/>
            </a:pPr>
            <a:endParaRPr lang="en-GB" altLang="en-US" sz="2400" u="sng" smtClean="0">
              <a:solidFill>
                <a:schemeClr val="bg2"/>
              </a:solidFill>
              <a:latin typeface="Andalus" pitchFamily="18" charset="-78"/>
              <a:cs typeface="Andalus" pitchFamily="18" charset="-78"/>
            </a:endParaRPr>
          </a:p>
          <a:p>
            <a:pPr eaLnBrk="1" hangingPunct="1">
              <a:buFont typeface="Arial" pitchFamily="34" charset="0"/>
              <a:buNone/>
            </a:pPr>
            <a:r>
              <a:rPr lang="en-GB" altLang="en-US" sz="2000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A keyboard instrument with buttons on one side and a keyboard on the other.</a:t>
            </a:r>
          </a:p>
          <a:p>
            <a:pPr eaLnBrk="1" hangingPunct="1">
              <a:buFont typeface="Arial" pitchFamily="34" charset="0"/>
              <a:buNone/>
            </a:pPr>
            <a:endParaRPr lang="en-GB" altLang="en-US" sz="2000" smtClean="0">
              <a:solidFill>
                <a:schemeClr val="bg2"/>
              </a:solidFill>
              <a:latin typeface="Andalus" pitchFamily="18" charset="-78"/>
              <a:cs typeface="Andalus" pitchFamily="18" charset="-78"/>
            </a:endParaRPr>
          </a:p>
          <a:p>
            <a:pPr eaLnBrk="1" hangingPunct="1">
              <a:buFont typeface="Arial" pitchFamily="34" charset="0"/>
              <a:buNone/>
            </a:pPr>
            <a:r>
              <a:rPr lang="en-GB" altLang="en-US" sz="2000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The buttons, called </a:t>
            </a:r>
            <a:r>
              <a:rPr lang="en-GB" altLang="en-US" sz="2000" b="1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bases, </a:t>
            </a:r>
            <a:r>
              <a:rPr lang="en-GB" altLang="en-US" sz="2000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supply the </a:t>
            </a:r>
            <a:r>
              <a:rPr lang="en-GB" altLang="en-US" sz="2000" b="1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chords </a:t>
            </a:r>
            <a:r>
              <a:rPr lang="en-GB" altLang="en-US" sz="2000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and the keyboard supplies the </a:t>
            </a:r>
            <a:r>
              <a:rPr lang="en-GB" altLang="en-US" sz="2000" b="1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melody.</a:t>
            </a:r>
          </a:p>
          <a:p>
            <a:pPr eaLnBrk="1" hangingPunct="1">
              <a:buFont typeface="Arial" pitchFamily="34" charset="0"/>
              <a:buNone/>
            </a:pPr>
            <a:endParaRPr lang="en-GB" altLang="en-US" sz="2000" b="1" smtClean="0">
              <a:solidFill>
                <a:schemeClr val="bg2"/>
              </a:solidFill>
              <a:latin typeface="Andalus" pitchFamily="18" charset="-78"/>
              <a:cs typeface="Andalus" pitchFamily="18" charset="-78"/>
            </a:endParaRPr>
          </a:p>
          <a:p>
            <a:pPr eaLnBrk="1" hangingPunct="1">
              <a:buFont typeface="Arial" pitchFamily="34" charset="0"/>
              <a:buNone/>
            </a:pPr>
            <a:r>
              <a:rPr lang="en-GB" altLang="en-US" sz="2000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Often found at </a:t>
            </a:r>
            <a:r>
              <a:rPr lang="en-GB" altLang="en-US" sz="2000" b="1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Ceilidhs, </a:t>
            </a:r>
            <a:r>
              <a:rPr lang="en-GB" altLang="en-US" sz="2000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or in </a:t>
            </a:r>
            <a:r>
              <a:rPr lang="en-GB" altLang="en-US" sz="2000" b="1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Folk Groups.</a:t>
            </a:r>
            <a:endParaRPr lang="en-GB" altLang="en-US" sz="2000" smtClean="0">
              <a:solidFill>
                <a:schemeClr val="bg2"/>
              </a:solidFill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10244" name="Picture 2" descr="http://farm3.staticflickr.com/2401/2079895851_3ea60dbba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2" b="7336"/>
          <a:stretch>
            <a:fillRect/>
          </a:stretch>
        </p:blipFill>
        <p:spPr bwMode="auto">
          <a:xfrm>
            <a:off x="6227763" y="3860800"/>
            <a:ext cx="2376487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 descr="http://www.rikkismusic.com/WebRoot/BT/Shops/BT3146/4A7F/2A38/EAF0/584D/7EAC/0A0A/33D4/40B9/Stephanelli-72-bass-accordion-r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913" y="1341438"/>
            <a:ext cx="270986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www.flags.net/images/largeflags/UNKG0101.GIF"/>
          <p:cNvPicPr>
            <a:picLocks noChangeAspect="1" noChangeArrowheads="1"/>
          </p:cNvPicPr>
          <p:nvPr/>
        </p:nvPicPr>
        <p:blipFill>
          <a:blip r:embed="rId6" cstate="print">
            <a:lum bright="27000"/>
          </a:blip>
          <a:srcRect/>
          <a:stretch>
            <a:fillRect/>
          </a:stretch>
        </p:blipFill>
        <p:spPr bwMode="auto">
          <a:xfrm>
            <a:off x="251520" y="5445224"/>
            <a:ext cx="1944216" cy="1175573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" name="accordion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7446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16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242" grpId="0"/>
      <p:bldP spid="1024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Scottish Instruments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3492500" y="1989138"/>
            <a:ext cx="5265738" cy="3816350"/>
          </a:xfrm>
        </p:spPr>
        <p:txBody>
          <a:bodyPr/>
          <a:lstStyle/>
          <a:p>
            <a:pPr algn="r" eaLnBrk="1" hangingPunct="1">
              <a:buFont typeface="Arial" pitchFamily="34" charset="0"/>
              <a:buNone/>
            </a:pPr>
            <a:r>
              <a:rPr lang="en-GB" altLang="en-US" sz="4000" u="sng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Fiddle</a:t>
            </a:r>
          </a:p>
          <a:p>
            <a:pPr algn="r" eaLnBrk="1" hangingPunct="1">
              <a:buFont typeface="Arial" pitchFamily="34" charset="0"/>
              <a:buNone/>
            </a:pPr>
            <a:endParaRPr lang="en-GB" altLang="en-US" sz="2000" smtClean="0">
              <a:solidFill>
                <a:schemeClr val="bg2"/>
              </a:solidFill>
              <a:latin typeface="Andalus" pitchFamily="18" charset="-78"/>
              <a:cs typeface="Andalus" pitchFamily="18" charset="-78"/>
            </a:endParaRPr>
          </a:p>
          <a:p>
            <a:pPr algn="r" eaLnBrk="1" hangingPunct="1">
              <a:buFont typeface="Arial" pitchFamily="34" charset="0"/>
              <a:buNone/>
            </a:pPr>
            <a:r>
              <a:rPr lang="en-GB" altLang="en-US" sz="2000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A string instrument used in Scottish Music.</a:t>
            </a:r>
          </a:p>
          <a:p>
            <a:pPr algn="r" eaLnBrk="1" hangingPunct="1">
              <a:buFont typeface="Arial" pitchFamily="34" charset="0"/>
              <a:buNone/>
            </a:pPr>
            <a:endParaRPr lang="en-GB" altLang="en-US" sz="2000" smtClean="0">
              <a:solidFill>
                <a:schemeClr val="bg2"/>
              </a:solidFill>
              <a:latin typeface="Andalus" pitchFamily="18" charset="-78"/>
              <a:cs typeface="Andalus" pitchFamily="18" charset="-78"/>
            </a:endParaRPr>
          </a:p>
          <a:p>
            <a:pPr algn="r" eaLnBrk="1" hangingPunct="1">
              <a:buFont typeface="Arial" pitchFamily="34" charset="0"/>
              <a:buNone/>
            </a:pPr>
            <a:r>
              <a:rPr lang="en-GB" altLang="en-US" sz="2000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Has four strings and is played with a </a:t>
            </a:r>
            <a:r>
              <a:rPr lang="en-GB" altLang="en-US" sz="2000" b="1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bow </a:t>
            </a:r>
            <a:r>
              <a:rPr lang="en-GB" altLang="en-US" sz="2000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or by </a:t>
            </a:r>
            <a:r>
              <a:rPr lang="en-GB" altLang="en-US" sz="2000" b="1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plucking </a:t>
            </a:r>
            <a:r>
              <a:rPr lang="en-GB" altLang="en-US" sz="2000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the strings.</a:t>
            </a:r>
          </a:p>
          <a:p>
            <a:pPr algn="r" eaLnBrk="1" hangingPunct="1">
              <a:buFont typeface="Arial" pitchFamily="34" charset="0"/>
              <a:buNone/>
            </a:pPr>
            <a:endParaRPr lang="en-GB" altLang="en-US" sz="2000" smtClean="0">
              <a:solidFill>
                <a:schemeClr val="bg2"/>
              </a:solidFill>
              <a:latin typeface="Andalus" pitchFamily="18" charset="-78"/>
              <a:cs typeface="Andalus" pitchFamily="18" charset="-78"/>
            </a:endParaRPr>
          </a:p>
          <a:p>
            <a:pPr algn="r" eaLnBrk="1" hangingPunct="1">
              <a:buFont typeface="Arial" pitchFamily="34" charset="0"/>
              <a:buNone/>
            </a:pPr>
            <a:r>
              <a:rPr lang="en-GB" altLang="en-US" sz="2000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Is also known as a </a:t>
            </a:r>
            <a:r>
              <a:rPr lang="en-GB" altLang="en-US" sz="2000" b="1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Violin </a:t>
            </a:r>
            <a:r>
              <a:rPr lang="en-GB" altLang="en-US" sz="2000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in other </a:t>
            </a:r>
            <a:r>
              <a:rPr lang="en-GB" altLang="en-US" sz="2000" b="1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styles </a:t>
            </a:r>
            <a:r>
              <a:rPr lang="en-GB" altLang="en-US" sz="2000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of music.</a:t>
            </a:r>
          </a:p>
        </p:txBody>
      </p:sp>
      <p:pic>
        <p:nvPicPr>
          <p:cNvPr id="11268" name="Picture 2" descr="http://www.fiddlingaround.co.uk/Resources/aly%20ba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292600"/>
            <a:ext cx="3060700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4" descr="http://images.musicalads.co.uk/fiddl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84313"/>
            <a:ext cx="2243138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www.flags.net/images/largeflags/UNKG0101.GIF"/>
          <p:cNvPicPr>
            <a:picLocks noChangeAspect="1" noChangeArrowheads="1"/>
          </p:cNvPicPr>
          <p:nvPr/>
        </p:nvPicPr>
        <p:blipFill>
          <a:blip r:embed="rId6" cstate="print">
            <a:lum bright="27000"/>
          </a:blip>
          <a:srcRect/>
          <a:stretch>
            <a:fillRect/>
          </a:stretch>
        </p:blipFill>
        <p:spPr bwMode="auto">
          <a:xfrm>
            <a:off x="6588224" y="5445224"/>
            <a:ext cx="1944216" cy="1175573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" name="fiddle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20605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7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266" grpId="0"/>
      <p:bldP spid="1126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Scottish Instruments</a:t>
            </a:r>
          </a:p>
        </p:txBody>
      </p:sp>
      <p:sp>
        <p:nvSpPr>
          <p:cNvPr id="12291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en-GB" altLang="en-US" sz="4000" u="sng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Clarsach</a:t>
            </a:r>
          </a:p>
          <a:p>
            <a:pPr eaLnBrk="1" hangingPunct="1">
              <a:buFont typeface="Arial" pitchFamily="34" charset="0"/>
              <a:buNone/>
            </a:pPr>
            <a:endParaRPr lang="en-GB" altLang="en-US" sz="4000" u="sng" smtClean="0">
              <a:solidFill>
                <a:schemeClr val="bg2"/>
              </a:solidFill>
              <a:latin typeface="Andalus" pitchFamily="18" charset="-78"/>
              <a:cs typeface="Andalus" pitchFamily="18" charset="-78"/>
            </a:endParaRPr>
          </a:p>
          <a:p>
            <a:pPr eaLnBrk="1" hangingPunct="1">
              <a:buFont typeface="Arial" pitchFamily="34" charset="0"/>
              <a:buNone/>
            </a:pPr>
            <a:r>
              <a:rPr lang="en-GB" altLang="en-US" sz="2000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A small Scottish </a:t>
            </a:r>
            <a:r>
              <a:rPr lang="en-GB" altLang="en-US" sz="2000" b="1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Harp</a:t>
            </a:r>
            <a:r>
              <a:rPr lang="en-GB" altLang="en-US" sz="2000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.</a:t>
            </a:r>
          </a:p>
          <a:p>
            <a:pPr eaLnBrk="1" hangingPunct="1">
              <a:buFont typeface="Arial" pitchFamily="34" charset="0"/>
              <a:buNone/>
            </a:pPr>
            <a:endParaRPr lang="en-GB" altLang="en-US" sz="2000" smtClean="0">
              <a:solidFill>
                <a:schemeClr val="bg2"/>
              </a:solidFill>
              <a:latin typeface="Andalus" pitchFamily="18" charset="-78"/>
              <a:cs typeface="Andalus" pitchFamily="18" charset="-78"/>
            </a:endParaRPr>
          </a:p>
          <a:p>
            <a:pPr eaLnBrk="1" hangingPunct="1">
              <a:buFont typeface="Arial" pitchFamily="34" charset="0"/>
              <a:buNone/>
            </a:pPr>
            <a:r>
              <a:rPr lang="en-GB" altLang="en-US" sz="2000" b="1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Clarsach</a:t>
            </a:r>
            <a:r>
              <a:rPr lang="en-GB" altLang="en-US" sz="2000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 is Gaelic for Harp.</a:t>
            </a:r>
          </a:p>
          <a:p>
            <a:pPr eaLnBrk="1" hangingPunct="1">
              <a:buFont typeface="Arial" pitchFamily="34" charset="0"/>
              <a:buNone/>
            </a:pPr>
            <a:endParaRPr lang="en-GB" altLang="en-US" sz="2000" smtClean="0">
              <a:solidFill>
                <a:schemeClr val="bg2"/>
              </a:solidFill>
              <a:latin typeface="Andalus" pitchFamily="18" charset="-78"/>
              <a:cs typeface="Andalus" pitchFamily="18" charset="-78"/>
            </a:endParaRPr>
          </a:p>
          <a:p>
            <a:pPr eaLnBrk="1" hangingPunct="1">
              <a:buFont typeface="Arial" pitchFamily="34" charset="0"/>
              <a:buNone/>
            </a:pPr>
            <a:r>
              <a:rPr lang="en-GB" altLang="en-US" sz="2000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Often found in Folk Music or Groups.</a:t>
            </a:r>
          </a:p>
          <a:p>
            <a:pPr eaLnBrk="1" hangingPunct="1">
              <a:buFont typeface="Arial" pitchFamily="34" charset="0"/>
              <a:buNone/>
            </a:pPr>
            <a:endParaRPr lang="en-GB" altLang="en-US" sz="4000" u="sng" smtClean="0">
              <a:solidFill>
                <a:schemeClr val="bg2"/>
              </a:solidFill>
              <a:latin typeface="Andalus" pitchFamily="18" charset="-78"/>
              <a:cs typeface="Andalus" pitchFamily="18" charset="-78"/>
            </a:endParaRPr>
          </a:p>
          <a:p>
            <a:pPr eaLnBrk="1" hangingPunct="1">
              <a:buFont typeface="Arial" pitchFamily="34" charset="0"/>
              <a:buNone/>
            </a:pPr>
            <a:endParaRPr lang="en-GB" altLang="en-US" sz="2400" u="sng" smtClean="0">
              <a:solidFill>
                <a:schemeClr val="bg2"/>
              </a:solidFill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19460" name="Picture 2" descr="http://farm5.static.flickr.com/4070/4467402883_b79bea2d6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628775"/>
            <a:ext cx="2327275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www.flags.net/images/largeflags/UNKG0101.GIF"/>
          <p:cNvPicPr>
            <a:picLocks noChangeAspect="1" noChangeArrowheads="1"/>
          </p:cNvPicPr>
          <p:nvPr/>
        </p:nvPicPr>
        <p:blipFill>
          <a:blip r:embed="rId5" cstate="print">
            <a:lum bright="27000"/>
          </a:blip>
          <a:srcRect/>
          <a:stretch>
            <a:fillRect/>
          </a:stretch>
        </p:blipFill>
        <p:spPr bwMode="auto">
          <a:xfrm>
            <a:off x="611560" y="5301208"/>
            <a:ext cx="1944216" cy="1175573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" name="clarsach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19891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54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290" grpId="0"/>
      <p:bldP spid="1229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Scottish Instruments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79388" y="1600200"/>
            <a:ext cx="5051425" cy="4525963"/>
          </a:xfrm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en-GB" altLang="en-US" sz="4000" u="sng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Bagpipes</a:t>
            </a:r>
          </a:p>
          <a:p>
            <a:pPr eaLnBrk="1" hangingPunct="1">
              <a:buFont typeface="Arial" pitchFamily="34" charset="0"/>
              <a:buNone/>
            </a:pPr>
            <a:endParaRPr lang="en-GB" altLang="en-US" sz="4000" u="sng" smtClean="0">
              <a:solidFill>
                <a:schemeClr val="bg2"/>
              </a:solidFill>
              <a:latin typeface="Andalus" pitchFamily="18" charset="-78"/>
              <a:cs typeface="Andalus" pitchFamily="18" charset="-78"/>
            </a:endParaRPr>
          </a:p>
          <a:p>
            <a:pPr eaLnBrk="1" hangingPunct="1">
              <a:buFont typeface="Arial" pitchFamily="34" charset="0"/>
              <a:buNone/>
            </a:pPr>
            <a:r>
              <a:rPr lang="en-GB" altLang="en-US" sz="2000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One of the most famous Scottish Instruments.</a:t>
            </a:r>
          </a:p>
          <a:p>
            <a:pPr eaLnBrk="1" hangingPunct="1">
              <a:buFont typeface="Arial" pitchFamily="34" charset="0"/>
              <a:buNone/>
            </a:pPr>
            <a:endParaRPr lang="en-GB" altLang="en-US" sz="2000" smtClean="0">
              <a:solidFill>
                <a:schemeClr val="bg2"/>
              </a:solidFill>
              <a:latin typeface="Andalus" pitchFamily="18" charset="-78"/>
              <a:cs typeface="Andalus" pitchFamily="18" charset="-78"/>
            </a:endParaRPr>
          </a:p>
          <a:p>
            <a:pPr eaLnBrk="1" hangingPunct="1">
              <a:buFont typeface="Arial" pitchFamily="34" charset="0"/>
              <a:buNone/>
            </a:pPr>
            <a:r>
              <a:rPr lang="en-GB" altLang="en-US" sz="2000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Operated by blowing into one of its four </a:t>
            </a:r>
            <a:r>
              <a:rPr lang="en-GB" altLang="en-US" sz="2000" b="1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pipes.</a:t>
            </a:r>
            <a:endParaRPr lang="en-GB" altLang="en-US" sz="2000" smtClean="0">
              <a:solidFill>
                <a:schemeClr val="bg2"/>
              </a:solidFill>
              <a:latin typeface="Andalus" pitchFamily="18" charset="-78"/>
              <a:cs typeface="Andalus" pitchFamily="18" charset="-78"/>
            </a:endParaRPr>
          </a:p>
          <a:p>
            <a:pPr eaLnBrk="1" hangingPunct="1">
              <a:buFont typeface="Arial" pitchFamily="34" charset="0"/>
              <a:buNone/>
            </a:pPr>
            <a:endParaRPr lang="en-GB" altLang="en-US" sz="2000" b="1" smtClean="0">
              <a:solidFill>
                <a:schemeClr val="bg2"/>
              </a:solidFill>
              <a:latin typeface="Andalus" pitchFamily="18" charset="-78"/>
              <a:cs typeface="Andalus" pitchFamily="18" charset="-78"/>
            </a:endParaRPr>
          </a:p>
          <a:p>
            <a:pPr eaLnBrk="1" hangingPunct="1">
              <a:buFont typeface="Arial" pitchFamily="34" charset="0"/>
              <a:buNone/>
            </a:pPr>
            <a:r>
              <a:rPr lang="en-GB" altLang="en-US" sz="2000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Often found at </a:t>
            </a:r>
            <a:r>
              <a:rPr lang="en-GB" altLang="en-US" sz="2000" b="1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Ceilidhs, Weddings, Folk Groups </a:t>
            </a:r>
            <a:r>
              <a:rPr lang="en-GB" altLang="en-US" sz="2000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and </a:t>
            </a:r>
            <a:r>
              <a:rPr lang="en-GB" altLang="en-US" sz="2000" b="1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Special Scottish Events.</a:t>
            </a:r>
            <a:endParaRPr lang="en-GB" altLang="en-US" sz="2000" smtClean="0">
              <a:solidFill>
                <a:schemeClr val="bg2"/>
              </a:solidFill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13316" name="Picture 2" descr="http://4.bp.blogspot.com/_9sec3cBwo-c/TOiYVJHPOVI/AAAAAAAACGE/C0FNMud0B_Y/s1600/bagpip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628775"/>
            <a:ext cx="3278188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50825" y="5516563"/>
            <a:ext cx="23764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60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DRONE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851275" y="5519738"/>
            <a:ext cx="24495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60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PIBROCH</a:t>
            </a:r>
          </a:p>
        </p:txBody>
      </p:sp>
      <p:pic>
        <p:nvPicPr>
          <p:cNvPr id="15367" name="Picture 7" descr="http://jokesprank.com/blog/wp-content/uploads/2011/01/scottish_bagpiper_cartoon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286250"/>
            <a:ext cx="1390650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gpipes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513" y="16287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21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314" grpId="0" autoUpdateAnimBg="0"/>
      <p:bldP spid="13315" grpId="0" build="p" autoUpdateAnimBg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Scottish Instruments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79388" y="1600200"/>
            <a:ext cx="5051425" cy="4525963"/>
          </a:xfrm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en-GB" altLang="en-US" sz="4000" u="sng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Penny Whistle</a:t>
            </a:r>
            <a:endParaRPr lang="en-GB" altLang="en-US" sz="2000" smtClean="0">
              <a:solidFill>
                <a:schemeClr val="bg2"/>
              </a:solidFill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21508" name="Picture 2" descr="http://www.eriktheflutemaker.com/images/465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420938"/>
            <a:ext cx="2286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 descr="http://www.ict.mic.ul.ie/content/catherineoshea/bodhran_bi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565400"/>
            <a:ext cx="29908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3492500" y="1557338"/>
            <a:ext cx="5051425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r" eaLnBrk="1" hangingPunct="1">
              <a:buClrTx/>
              <a:buSzTx/>
              <a:buFont typeface="Arial" pitchFamily="34" charset="0"/>
              <a:buNone/>
            </a:pPr>
            <a:r>
              <a:rPr lang="en-GB" altLang="en-US" sz="4000" u="sng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Bodhran</a:t>
            </a:r>
            <a:endParaRPr lang="en-GB" altLang="en-US" sz="2000">
              <a:solidFill>
                <a:schemeClr val="bg2"/>
              </a:solidFill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21511" name="Picture 8" descr="http://www.clker.com/cliparts/n/y/e/0/6/K/simple-cartoon-house-hi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5948363"/>
            <a:ext cx="8683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odhran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5573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5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314" grpId="0" autoUpdateAnimBg="0"/>
      <p:bldP spid="13315" grpId="0" build="p" autoUpdateAnimBg="0"/>
      <p:bldP spid="11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4000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Think Fast!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468313" y="1773238"/>
            <a:ext cx="8229600" cy="4525962"/>
          </a:xfrm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en-GB" altLang="en-US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Can you remember the names of these Scottish Instruments?</a:t>
            </a:r>
          </a:p>
        </p:txBody>
      </p:sp>
      <p:pic>
        <p:nvPicPr>
          <p:cNvPr id="22532" name="Picture 2" descr="http://www.clker.com/cliparts/2/1/9/1/12065669501260557625Anonymous_light_bulb.svg.med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188913"/>
            <a:ext cx="1550987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4" descr="http://images.musicalads.co.uk/fidd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57513"/>
            <a:ext cx="1279525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http://www.bagpipes.co.uk/images/bagpip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357563"/>
            <a:ext cx="1643063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8" descr="http://www.rikkismusic.com/WebRoot/BT/Shops/BT3146/4A7F/2A38/EAF0/584D/7EAC/0A0A/33D4/40B9/Stephanelli-72-bass-accordion-r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425" y="2852738"/>
            <a:ext cx="193675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0" descr="http://www.bjcg.co.uk/assets/photos/clarsac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609850"/>
            <a:ext cx="1157288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TextBox 8"/>
          <p:cNvSpPr txBox="1">
            <a:spLocks noChangeArrowheads="1"/>
          </p:cNvSpPr>
          <p:nvPr/>
        </p:nvSpPr>
        <p:spPr bwMode="auto">
          <a:xfrm>
            <a:off x="684213" y="6362700"/>
            <a:ext cx="935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000" b="1">
                <a:solidFill>
                  <a:schemeClr val="bg2"/>
                </a:solidFill>
                <a:latin typeface="Calibri" pitchFamily="34" charset="0"/>
              </a:rPr>
              <a:t>Fiddle</a:t>
            </a:r>
          </a:p>
        </p:txBody>
      </p:sp>
      <p:sp>
        <p:nvSpPr>
          <p:cNvPr id="22538" name="TextBox 9"/>
          <p:cNvSpPr txBox="1">
            <a:spLocks noChangeArrowheads="1"/>
          </p:cNvSpPr>
          <p:nvPr/>
        </p:nvSpPr>
        <p:spPr bwMode="auto">
          <a:xfrm>
            <a:off x="4068763" y="6372225"/>
            <a:ext cx="12239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000" b="1">
                <a:solidFill>
                  <a:schemeClr val="bg2"/>
                </a:solidFill>
                <a:latin typeface="Calibri" pitchFamily="34" charset="0"/>
              </a:rPr>
              <a:t>Clarsach</a:t>
            </a:r>
          </a:p>
        </p:txBody>
      </p:sp>
      <p:sp>
        <p:nvSpPr>
          <p:cNvPr id="22539" name="TextBox 10"/>
          <p:cNvSpPr txBox="1">
            <a:spLocks noChangeArrowheads="1"/>
          </p:cNvSpPr>
          <p:nvPr/>
        </p:nvSpPr>
        <p:spPr bwMode="auto">
          <a:xfrm>
            <a:off x="5364163" y="6443663"/>
            <a:ext cx="1368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000" b="1">
                <a:solidFill>
                  <a:schemeClr val="bg2"/>
                </a:solidFill>
                <a:latin typeface="Calibri" pitchFamily="34" charset="0"/>
              </a:rPr>
              <a:t>Accordion</a:t>
            </a:r>
          </a:p>
        </p:txBody>
      </p:sp>
      <p:sp>
        <p:nvSpPr>
          <p:cNvPr id="22540" name="TextBox 11"/>
          <p:cNvSpPr txBox="1">
            <a:spLocks noChangeArrowheads="1"/>
          </p:cNvSpPr>
          <p:nvPr/>
        </p:nvSpPr>
        <p:spPr bwMode="auto">
          <a:xfrm>
            <a:off x="7451725" y="6443663"/>
            <a:ext cx="1368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000" b="1">
                <a:solidFill>
                  <a:schemeClr val="bg2"/>
                </a:solidFill>
                <a:latin typeface="Calibri" pitchFamily="34" charset="0"/>
              </a:rPr>
              <a:t>Bagpipes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116013" y="4724400"/>
            <a:ext cx="0" cy="15128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500563" y="4652963"/>
            <a:ext cx="3384550" cy="17287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716463" y="4724400"/>
            <a:ext cx="1223962" cy="158432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5940425" y="4437063"/>
            <a:ext cx="1944688" cy="19446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45" name="Picture 18" descr="http://upload.wikimedia.org/wikipedia/commons/c/ce/177-bodhran-playing-hinnerk-ruemenapf-006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357563"/>
            <a:ext cx="1539875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Arrow Connector 20"/>
          <p:cNvCxnSpPr/>
          <p:nvPr/>
        </p:nvCxnSpPr>
        <p:spPr>
          <a:xfrm>
            <a:off x="2268538" y="4508500"/>
            <a:ext cx="431800" cy="17287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47" name="TextBox 22"/>
          <p:cNvSpPr txBox="1">
            <a:spLocks noChangeArrowheads="1"/>
          </p:cNvSpPr>
          <p:nvPr/>
        </p:nvSpPr>
        <p:spPr bwMode="auto">
          <a:xfrm>
            <a:off x="2195513" y="6381750"/>
            <a:ext cx="16557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>
                <a:solidFill>
                  <a:schemeClr val="bg2"/>
                </a:solidFill>
                <a:latin typeface="Arial" pitchFamily="34" charset="0"/>
              </a:rPr>
              <a:t>Bodhran</a:t>
            </a:r>
          </a:p>
        </p:txBody>
      </p:sp>
      <p:pic>
        <p:nvPicPr>
          <p:cNvPr id="22548" name="Picture 8" descr="http://www.clker.com/cliparts/n/y/e/0/6/K/simple-cartoon-house-hi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5876925"/>
            <a:ext cx="8683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6000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Listen Hear!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en-GB" altLang="en-US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Listen to the following examples of </a:t>
            </a:r>
            <a:r>
              <a:rPr lang="en-GB" altLang="en-US" b="1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Scottish Music.</a:t>
            </a:r>
          </a:p>
          <a:p>
            <a:pPr eaLnBrk="1" hangingPunct="1">
              <a:buFont typeface="Arial" pitchFamily="34" charset="0"/>
              <a:buNone/>
            </a:pPr>
            <a:r>
              <a:rPr lang="en-GB" altLang="en-US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Identify the different </a:t>
            </a:r>
            <a:r>
              <a:rPr lang="en-GB" altLang="en-US" b="1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Scottish Instruments </a:t>
            </a:r>
            <a:r>
              <a:rPr lang="en-GB" altLang="en-US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you hear.</a:t>
            </a:r>
          </a:p>
        </p:txBody>
      </p:sp>
      <p:pic>
        <p:nvPicPr>
          <p:cNvPr id="23556" name="Picture 2" descr="http://www.maths.leeds.ac.uk/uploads/tx_templavoila/music.pn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429000"/>
            <a:ext cx="49530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4" descr="http://www.rikkismusic.com/WebRoot/BT/Shops/BT3146/4A7F/2A38/EAF0/584D/7EAC/0A0A/33D4/40B9/Stephanelli-72-bass-accordion-red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3429000"/>
            <a:ext cx="12700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2" descr="http://www.eriktheflutemaker.com/images/4655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5084763"/>
            <a:ext cx="1133475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2" descr="http://farm5.static.flickr.com/4070/4467402883_b79bea2d6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357563"/>
            <a:ext cx="1008063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larsach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950" y="58404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ccordion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8404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fiddle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8308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7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3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9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ctrTitle"/>
          </p:nvPr>
        </p:nvSpPr>
        <p:spPr>
          <a:xfrm>
            <a:off x="0" y="-26988"/>
            <a:ext cx="9144000" cy="1470026"/>
          </a:xfrm>
          <a:ln>
            <a:miter lim="800000"/>
            <a:headEnd/>
            <a:tailEnd/>
          </a:ln>
          <a:extLst>
            <a:ext uri="{FAA26D3D-D897-4be2-8F04-BA451C77F1D7}"/>
          </a:extLst>
        </p:spPr>
        <p:txBody>
          <a:bodyPr/>
          <a:lstStyle/>
          <a:p>
            <a:pPr algn="ctr" eaLnBrk="1" hangingPunct="1">
              <a:defRPr/>
            </a:pPr>
            <a:r>
              <a:rPr lang="en-GB" sz="3600" dirty="0" smtClean="0">
                <a:latin typeface="Andalus" pitchFamily="18" charset="-78"/>
                <a:cs typeface="Andalus" pitchFamily="18" charset="-78"/>
              </a:rPr>
              <a:t>Scottish Music – What do You Already Know?</a:t>
            </a:r>
          </a:p>
        </p:txBody>
      </p:sp>
      <p:sp>
        <p:nvSpPr>
          <p:cNvPr id="8195" name="Subtitle 2"/>
          <p:cNvSpPr>
            <a:spLocks noGrp="1"/>
          </p:cNvSpPr>
          <p:nvPr>
            <p:ph type="subTitle" idx="1"/>
          </p:nvPr>
        </p:nvSpPr>
        <p:spPr>
          <a:xfrm>
            <a:off x="179388" y="1628775"/>
            <a:ext cx="8785225" cy="4679950"/>
          </a:xfrm>
        </p:spPr>
        <p:txBody>
          <a:bodyPr/>
          <a:lstStyle/>
          <a:p>
            <a:pPr marR="0" algn="l" eaLnBrk="1" hangingPunct="1">
              <a:defRPr/>
            </a:pP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ea typeface="+mn-ea"/>
                <a:cs typeface="Andalus" pitchFamily="18" charset="-78"/>
              </a:rPr>
              <a:t>Group Discussion!</a:t>
            </a:r>
            <a:endParaRPr lang="en-GB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ea typeface="+mn-ea"/>
              <a:cs typeface="Andalus" pitchFamily="18" charset="-78"/>
            </a:endParaRPr>
          </a:p>
          <a:p>
            <a:pPr marR="0" algn="l" eaLnBrk="1" hangingPunct="1">
              <a:defRPr/>
            </a:pPr>
            <a:endParaRPr lang="en-GB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ea typeface="+mn-ea"/>
              <a:cs typeface="Andalus" pitchFamily="18" charset="-78"/>
            </a:endParaRPr>
          </a:p>
          <a:p>
            <a:pPr marR="0" algn="l" eaLnBrk="1" hangingPunct="1">
              <a:defRPr/>
            </a:pP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ea typeface="+mn-ea"/>
                <a:cs typeface="Andalus" pitchFamily="18" charset="-78"/>
              </a:rPr>
              <a:t>Discuss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ea typeface="+mn-ea"/>
                <a:cs typeface="Andalus" pitchFamily="18" charset="-78"/>
              </a:rPr>
              <a:t>what you already know about Scottish Music and Culture.</a:t>
            </a:r>
            <a:endParaRPr lang="en-GB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ea typeface="+mn-ea"/>
              <a:cs typeface="Andalus" pitchFamily="18" charset="-78"/>
            </a:endParaRPr>
          </a:p>
          <a:p>
            <a:pPr marR="0" algn="l" eaLnBrk="1" hangingPunct="1">
              <a:defRPr/>
            </a:pPr>
            <a:endParaRPr lang="en-GB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ea typeface="+mn-ea"/>
              <a:cs typeface="Andalus" pitchFamily="18" charset="-78"/>
            </a:endParaRPr>
          </a:p>
          <a:p>
            <a:pPr marR="0" algn="l" eaLnBrk="1" hangingPunct="1">
              <a:defRPr/>
            </a:pP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ea typeface="+mn-ea"/>
                <a:cs typeface="Andalus" pitchFamily="18" charset="-78"/>
              </a:rPr>
              <a:t>A team member will be chosen </a:t>
            </a: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ea typeface="+mn-ea"/>
                <a:cs typeface="Andalus" pitchFamily="18" charset="-78"/>
              </a:rPr>
              <a:t>at random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ea typeface="+mn-ea"/>
                <a:cs typeface="Andalus" pitchFamily="18" charset="-78"/>
              </a:rPr>
              <a:t>to report back to the class.</a:t>
            </a:r>
          </a:p>
          <a:p>
            <a:pPr marR="0" algn="l" eaLnBrk="1" hangingPunct="1">
              <a:defRPr/>
            </a:pPr>
            <a:endParaRPr lang="en-GB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ea typeface="+mn-ea"/>
              <a:cs typeface="Andalus" pitchFamily="18" charset="-78"/>
            </a:endParaRPr>
          </a:p>
          <a:p>
            <a:pPr marR="0" algn="l" eaLnBrk="1" hangingPunct="1">
              <a:defRPr/>
            </a:pPr>
            <a:endParaRPr lang="en-GB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ea typeface="+mn-ea"/>
              <a:cs typeface="Andalus" pitchFamily="18" charset="-78"/>
            </a:endParaRPr>
          </a:p>
        </p:txBody>
      </p:sp>
      <p:sp>
        <p:nvSpPr>
          <p:cNvPr id="8196" name="TextBox 4"/>
          <p:cNvSpPr txBox="1">
            <a:spLocks noChangeArrowheads="1"/>
          </p:cNvSpPr>
          <p:nvPr/>
        </p:nvSpPr>
        <p:spPr bwMode="auto">
          <a:xfrm>
            <a:off x="179388" y="5805488"/>
            <a:ext cx="24479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GB" altLang="en-US" sz="2800" b="1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ndalus" pitchFamily="18" charset="-78"/>
                <a:cs typeface="Andalus" pitchFamily="18" charset="-78"/>
              </a:rPr>
              <a:t>Instruments?</a:t>
            </a:r>
          </a:p>
        </p:txBody>
      </p:sp>
      <p:sp>
        <p:nvSpPr>
          <p:cNvPr id="8197" name="TextBox 7"/>
          <p:cNvSpPr txBox="1">
            <a:spLocks noChangeArrowheads="1"/>
          </p:cNvSpPr>
          <p:nvPr/>
        </p:nvSpPr>
        <p:spPr bwMode="auto">
          <a:xfrm>
            <a:off x="5219700" y="5300663"/>
            <a:ext cx="19446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GB" altLang="en-US" sz="2800" b="1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ndalus" pitchFamily="18" charset="-78"/>
                <a:cs typeface="Andalus" pitchFamily="18" charset="-78"/>
              </a:rPr>
              <a:t>Songs?</a:t>
            </a:r>
          </a:p>
        </p:txBody>
      </p:sp>
      <p:sp>
        <p:nvSpPr>
          <p:cNvPr id="8198" name="TextBox 8"/>
          <p:cNvSpPr txBox="1">
            <a:spLocks noChangeArrowheads="1"/>
          </p:cNvSpPr>
          <p:nvPr/>
        </p:nvSpPr>
        <p:spPr bwMode="auto">
          <a:xfrm>
            <a:off x="2411413" y="5084763"/>
            <a:ext cx="1800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GB" altLang="en-US" sz="2800" b="1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ndalus" pitchFamily="18" charset="-78"/>
                <a:cs typeface="Andalus" pitchFamily="18" charset="-78"/>
              </a:rPr>
              <a:t>Music?</a:t>
            </a:r>
          </a:p>
        </p:txBody>
      </p:sp>
      <p:sp>
        <p:nvSpPr>
          <p:cNvPr id="8199" name="TextBox 9"/>
          <p:cNvSpPr txBox="1">
            <a:spLocks noChangeArrowheads="1"/>
          </p:cNvSpPr>
          <p:nvPr/>
        </p:nvSpPr>
        <p:spPr bwMode="auto">
          <a:xfrm>
            <a:off x="3635375" y="6021388"/>
            <a:ext cx="18716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GB" altLang="en-US" sz="2800" b="1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ndalus" pitchFamily="18" charset="-78"/>
                <a:cs typeface="Andalus" pitchFamily="18" charset="-78"/>
              </a:rPr>
              <a:t>Dances?</a:t>
            </a:r>
          </a:p>
        </p:txBody>
      </p:sp>
      <p:pic>
        <p:nvPicPr>
          <p:cNvPr id="6152" name="Picture 2" descr="http://www.freakingnews.com/pictures/37500/Scottish-Piper-378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t="2325" r="5249" b="4630"/>
          <a:stretch>
            <a:fillRect/>
          </a:stretch>
        </p:blipFill>
        <p:spPr bwMode="auto">
          <a:xfrm>
            <a:off x="7740650" y="4508500"/>
            <a:ext cx="1030288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  <p:bldP spid="8196" grpId="0"/>
      <p:bldP spid="8197" grpId="0"/>
      <p:bldP spid="8198" grpId="0"/>
      <p:bldP spid="819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6000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Listen Hear!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en-GB" altLang="en-US" dirty="0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Listen to </a:t>
            </a:r>
            <a:r>
              <a:rPr lang="en-GB" altLang="en-US" dirty="0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this example of Scottish Music.</a:t>
            </a:r>
          </a:p>
          <a:p>
            <a:pPr eaLnBrk="1" hangingPunct="1">
              <a:buFont typeface="Arial" pitchFamily="34" charset="0"/>
              <a:buNone/>
            </a:pPr>
            <a:r>
              <a:rPr lang="en-GB" altLang="en-US" dirty="0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Note down all of the concepts you hear.</a:t>
            </a:r>
            <a:endParaRPr lang="en-GB" altLang="en-US" dirty="0" smtClean="0">
              <a:solidFill>
                <a:schemeClr val="bg2"/>
              </a:solidFill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23556" name="Picture 2" descr="http://www.maths.leeds.ac.uk/uploads/tx_templavoila/music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429000"/>
            <a:ext cx="49530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8" descr="http://www.clker.com/cliparts/n/y/e/0/6/K/simple-cartoon-house-hi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5876925"/>
            <a:ext cx="8683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el - Hawp Luminosit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11350" y="980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16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Scots Ballad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GB" altLang="en-US" smtClean="0">
                <a:solidFill>
                  <a:schemeClr val="bg2"/>
                </a:solidFill>
              </a:rPr>
              <a:t>Slow song sung in </a:t>
            </a:r>
            <a:r>
              <a:rPr lang="en-GB" altLang="en-US" b="1" smtClean="0">
                <a:solidFill>
                  <a:schemeClr val="bg2"/>
                </a:solidFill>
              </a:rPr>
              <a:t>English</a:t>
            </a:r>
          </a:p>
          <a:p>
            <a:pPr eaLnBrk="1" hangingPunct="1">
              <a:buFont typeface="Wingdings 2" pitchFamily="18" charset="2"/>
              <a:buNone/>
            </a:pPr>
            <a:endParaRPr lang="en-GB" altLang="en-US" b="1" smtClean="0">
              <a:solidFill>
                <a:schemeClr val="bg2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n-GB" altLang="en-US" smtClean="0">
                <a:solidFill>
                  <a:schemeClr val="bg2"/>
                </a:solidFill>
              </a:rPr>
              <a:t>Usually sung by a woman- but not always!</a:t>
            </a:r>
          </a:p>
          <a:p>
            <a:pPr eaLnBrk="1" hangingPunct="1">
              <a:buFont typeface="Wingdings 2" pitchFamily="18" charset="2"/>
              <a:buNone/>
            </a:pPr>
            <a:endParaRPr lang="en-GB" altLang="en-US" smtClean="0">
              <a:solidFill>
                <a:schemeClr val="bg2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n-GB" altLang="en-US" smtClean="0">
                <a:solidFill>
                  <a:schemeClr val="bg2"/>
                </a:solidFill>
              </a:rPr>
              <a:t>Usually about Sadness, Love and Loss</a:t>
            </a:r>
          </a:p>
          <a:p>
            <a:pPr eaLnBrk="1" hangingPunct="1">
              <a:buFont typeface="Wingdings 2" pitchFamily="18" charset="2"/>
              <a:buNone/>
            </a:pPr>
            <a:endParaRPr lang="en-GB" altLang="en-US" smtClean="0">
              <a:solidFill>
                <a:schemeClr val="bg2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n-GB" altLang="en-US" b="1" smtClean="0">
                <a:solidFill>
                  <a:schemeClr val="bg2"/>
                </a:solidFill>
              </a:rPr>
              <a:t>Strophic </a:t>
            </a:r>
            <a:r>
              <a:rPr lang="en-GB" altLang="en-US" smtClean="0">
                <a:solidFill>
                  <a:schemeClr val="bg2"/>
                </a:solidFill>
              </a:rPr>
              <a:t>Form</a:t>
            </a:r>
          </a:p>
          <a:p>
            <a:pPr eaLnBrk="1" hangingPunct="1">
              <a:buFont typeface="Wingdings 2" pitchFamily="18" charset="2"/>
              <a:buNone/>
            </a:pPr>
            <a:endParaRPr lang="en-GB" altLang="en-US" b="1" smtClean="0">
              <a:solidFill>
                <a:schemeClr val="bg2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n-GB" altLang="en-US" b="1" smtClean="0">
                <a:solidFill>
                  <a:schemeClr val="bg2"/>
                </a:solidFill>
              </a:rPr>
              <a:t>Can contain more than 17 verses!!!</a:t>
            </a:r>
          </a:p>
        </p:txBody>
      </p:sp>
      <p:pic>
        <p:nvPicPr>
          <p:cNvPr id="24580" name="Picture 5" descr="http://www.bbc.co.uk/somerset/content/images/2006/07/10/eliza_carthy_203x1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196975"/>
            <a:ext cx="19335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cotsballad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1969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Bothy Ballad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GB" altLang="en-US" smtClean="0">
                <a:solidFill>
                  <a:schemeClr val="bg2"/>
                </a:solidFill>
              </a:rPr>
              <a:t>Sung in </a:t>
            </a:r>
            <a:r>
              <a:rPr lang="en-GB" altLang="en-US" b="1" smtClean="0">
                <a:solidFill>
                  <a:schemeClr val="bg2"/>
                </a:solidFill>
              </a:rPr>
              <a:t>English</a:t>
            </a:r>
            <a:endParaRPr lang="en-GB" altLang="en-US" smtClean="0">
              <a:solidFill>
                <a:schemeClr val="bg2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endParaRPr lang="en-GB" altLang="en-US" smtClean="0">
              <a:solidFill>
                <a:schemeClr val="bg2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n-GB" altLang="en-US" smtClean="0">
                <a:solidFill>
                  <a:schemeClr val="bg2"/>
                </a:solidFill>
              </a:rPr>
              <a:t>Usually about farming or farm life</a:t>
            </a:r>
          </a:p>
          <a:p>
            <a:pPr eaLnBrk="1" hangingPunct="1">
              <a:buFont typeface="Wingdings 2" pitchFamily="18" charset="2"/>
              <a:buNone/>
            </a:pPr>
            <a:endParaRPr lang="en-GB" altLang="en-US" smtClean="0">
              <a:solidFill>
                <a:schemeClr val="bg2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n-GB" altLang="en-US" smtClean="0">
                <a:solidFill>
                  <a:schemeClr val="bg2"/>
                </a:solidFill>
              </a:rPr>
              <a:t>Singing tradition that originated from Aberdeenshire</a:t>
            </a:r>
          </a:p>
          <a:p>
            <a:pPr eaLnBrk="1" hangingPunct="1">
              <a:buFont typeface="Wingdings 2" pitchFamily="18" charset="2"/>
              <a:buNone/>
            </a:pPr>
            <a:endParaRPr lang="en-GB" altLang="en-US" smtClean="0">
              <a:solidFill>
                <a:schemeClr val="bg2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n-GB" altLang="en-US" b="1" smtClean="0">
                <a:solidFill>
                  <a:schemeClr val="bg2"/>
                </a:solidFill>
              </a:rPr>
              <a:t>Strophic </a:t>
            </a:r>
            <a:r>
              <a:rPr lang="en-GB" altLang="en-US" smtClean="0">
                <a:solidFill>
                  <a:schemeClr val="bg2"/>
                </a:solidFill>
              </a:rPr>
              <a:t>including nonsense chorus – so other farm workers could join in</a:t>
            </a:r>
            <a:endParaRPr lang="en-GB" altLang="en-US" b="1" smtClean="0">
              <a:solidFill>
                <a:schemeClr val="bg2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endParaRPr lang="en-GB" altLang="en-US" smtClean="0">
              <a:solidFill>
                <a:schemeClr val="bg2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endParaRPr lang="en-GB" altLang="en-US" smtClean="0">
              <a:solidFill>
                <a:schemeClr val="bg2"/>
              </a:solidFill>
            </a:endParaRPr>
          </a:p>
        </p:txBody>
      </p:sp>
      <p:pic>
        <p:nvPicPr>
          <p:cNvPr id="25604" name="Picture 5" descr="http://www.educationscotland.gov.uk/Images/Bothy-Lads260x210_tcm4-6529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908050"/>
            <a:ext cx="320992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8" descr="http://www.clker.com/cliparts/n/y/e/0/6/K/simple-cartoon-house-hi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5876925"/>
            <a:ext cx="8683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othyballad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825" y="11255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>
                <a:solidFill>
                  <a:schemeClr val="bg2"/>
                </a:solidFill>
              </a:rPr>
              <a:t>Gaelic Psalm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 smtClean="0">
                <a:solidFill>
                  <a:schemeClr val="bg2"/>
                </a:solidFill>
              </a:rPr>
              <a:t>Sung in </a:t>
            </a:r>
            <a:r>
              <a:rPr lang="en-GB" altLang="en-US" b="1" smtClean="0">
                <a:solidFill>
                  <a:schemeClr val="bg2"/>
                </a:solidFill>
              </a:rPr>
              <a:t>Gaelic</a:t>
            </a:r>
          </a:p>
          <a:p>
            <a:pPr eaLnBrk="1" hangingPunct="1"/>
            <a:endParaRPr lang="en-GB" altLang="en-US" b="1" smtClean="0">
              <a:solidFill>
                <a:schemeClr val="bg2"/>
              </a:solidFill>
            </a:endParaRPr>
          </a:p>
          <a:p>
            <a:pPr eaLnBrk="1" hangingPunct="1"/>
            <a:r>
              <a:rPr lang="en-GB" altLang="en-US" smtClean="0">
                <a:solidFill>
                  <a:schemeClr val="bg2"/>
                </a:solidFill>
              </a:rPr>
              <a:t>Unaccompanied</a:t>
            </a:r>
          </a:p>
          <a:p>
            <a:pPr eaLnBrk="1" hangingPunct="1">
              <a:buFont typeface="Wingdings 2" pitchFamily="18" charset="2"/>
              <a:buNone/>
            </a:pPr>
            <a:endParaRPr lang="en-GB" altLang="en-US" smtClean="0">
              <a:solidFill>
                <a:schemeClr val="bg2"/>
              </a:solidFill>
            </a:endParaRPr>
          </a:p>
          <a:p>
            <a:pPr eaLnBrk="1" hangingPunct="1"/>
            <a:r>
              <a:rPr lang="en-GB" altLang="en-US" smtClean="0">
                <a:solidFill>
                  <a:schemeClr val="bg2"/>
                </a:solidFill>
              </a:rPr>
              <a:t>Features a caller</a:t>
            </a:r>
          </a:p>
          <a:p>
            <a:pPr eaLnBrk="1" hangingPunct="1"/>
            <a:endParaRPr lang="en-GB" altLang="en-US" smtClean="0">
              <a:solidFill>
                <a:schemeClr val="bg2"/>
              </a:solidFill>
            </a:endParaRPr>
          </a:p>
          <a:p>
            <a:pPr eaLnBrk="1" hangingPunct="1"/>
            <a:r>
              <a:rPr lang="en-GB" altLang="en-US" smtClean="0">
                <a:solidFill>
                  <a:schemeClr val="bg2"/>
                </a:solidFill>
              </a:rPr>
              <a:t>Still sung in churches today</a:t>
            </a:r>
          </a:p>
          <a:p>
            <a:pPr eaLnBrk="1" hangingPunct="1"/>
            <a:endParaRPr lang="en-GB" altLang="en-US" smtClean="0">
              <a:solidFill>
                <a:schemeClr val="bg2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n-GB" altLang="en-US" smtClean="0">
                <a:solidFill>
                  <a:schemeClr val="bg2"/>
                </a:solidFill>
                <a:hlinkClick r:id="rId4"/>
              </a:rPr>
              <a:t>http://www.youtube.com/watch?v=k3MzZgPBL3Q</a:t>
            </a:r>
            <a:r>
              <a:rPr lang="en-GB" altLang="en-US" smtClean="0">
                <a:solidFill>
                  <a:schemeClr val="bg2"/>
                </a:solidFill>
              </a:rPr>
              <a:t> </a:t>
            </a:r>
          </a:p>
        </p:txBody>
      </p:sp>
      <p:pic>
        <p:nvPicPr>
          <p:cNvPr id="4" name="gaelicpsalm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138" y="11969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12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>
                <a:solidFill>
                  <a:schemeClr val="bg2"/>
                </a:solidFill>
              </a:rPr>
              <a:t>Puirt a Beul (Mouth Music)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 smtClean="0">
                <a:solidFill>
                  <a:schemeClr val="bg2"/>
                </a:solidFill>
              </a:rPr>
              <a:t>Sung in </a:t>
            </a:r>
            <a:r>
              <a:rPr lang="en-GB" altLang="en-US" b="1" smtClean="0">
                <a:solidFill>
                  <a:schemeClr val="bg2"/>
                </a:solidFill>
              </a:rPr>
              <a:t>Gaelic</a:t>
            </a:r>
          </a:p>
          <a:p>
            <a:pPr eaLnBrk="1" hangingPunct="1"/>
            <a:endParaRPr lang="en-GB" altLang="en-US" b="1" smtClean="0">
              <a:solidFill>
                <a:schemeClr val="bg2"/>
              </a:solidFill>
            </a:endParaRPr>
          </a:p>
          <a:p>
            <a:pPr eaLnBrk="1" hangingPunct="1"/>
            <a:r>
              <a:rPr lang="en-GB" altLang="en-US" smtClean="0">
                <a:solidFill>
                  <a:schemeClr val="bg2"/>
                </a:solidFill>
              </a:rPr>
              <a:t>Uses Gaelic or nonsense words</a:t>
            </a:r>
          </a:p>
          <a:p>
            <a:pPr eaLnBrk="1" hangingPunct="1"/>
            <a:endParaRPr lang="en-GB" altLang="en-US" smtClean="0">
              <a:solidFill>
                <a:schemeClr val="bg2"/>
              </a:solidFill>
            </a:endParaRPr>
          </a:p>
          <a:p>
            <a:pPr eaLnBrk="1" hangingPunct="1"/>
            <a:r>
              <a:rPr lang="en-GB" altLang="en-US" smtClean="0">
                <a:solidFill>
                  <a:schemeClr val="bg2"/>
                </a:solidFill>
              </a:rPr>
              <a:t>Imitates Scottish Instruments</a:t>
            </a:r>
          </a:p>
        </p:txBody>
      </p:sp>
      <p:pic>
        <p:nvPicPr>
          <p:cNvPr id="5" name="mouthmusic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1969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44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 smtClean="0">
                <a:solidFill>
                  <a:schemeClr val="bg2"/>
                </a:solidFill>
              </a:rPr>
              <a:t>Waulking Song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1950"/>
            <a:ext cx="8229600" cy="4389438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smtClean="0">
                <a:solidFill>
                  <a:schemeClr val="bg2"/>
                </a:solidFill>
                <a:ea typeface="+mn-ea"/>
              </a:rPr>
              <a:t>Usually sung by women (but not always!) in </a:t>
            </a:r>
            <a:r>
              <a:rPr lang="en-GB" b="1" dirty="0" smtClean="0">
                <a:solidFill>
                  <a:schemeClr val="bg2"/>
                </a:solidFill>
                <a:ea typeface="+mn-ea"/>
              </a:rPr>
              <a:t>Gaelic</a:t>
            </a:r>
            <a:endParaRPr lang="en-GB" dirty="0" smtClean="0">
              <a:solidFill>
                <a:schemeClr val="bg2"/>
              </a:solidFill>
              <a:ea typeface="+mn-ea"/>
            </a:endParaRPr>
          </a:p>
          <a:p>
            <a:pPr eaLnBrk="1" hangingPunct="1">
              <a:defRPr/>
            </a:pPr>
            <a:endParaRPr lang="en-GB" dirty="0" smtClean="0">
              <a:solidFill>
                <a:schemeClr val="bg2"/>
              </a:solidFill>
              <a:ea typeface="+mn-ea"/>
            </a:endParaRPr>
          </a:p>
          <a:p>
            <a:pPr eaLnBrk="1" hangingPunct="1">
              <a:defRPr/>
            </a:pPr>
            <a:r>
              <a:rPr lang="en-GB" dirty="0" smtClean="0">
                <a:solidFill>
                  <a:schemeClr val="bg2"/>
                </a:solidFill>
                <a:ea typeface="+mn-ea"/>
              </a:rPr>
              <a:t>Sung as the women stretched tweed</a:t>
            </a:r>
          </a:p>
          <a:p>
            <a:pPr eaLnBrk="1" hangingPunct="1">
              <a:defRPr/>
            </a:pPr>
            <a:endParaRPr lang="en-GB" dirty="0" smtClean="0">
              <a:solidFill>
                <a:schemeClr val="bg2"/>
              </a:solidFill>
              <a:ea typeface="+mn-ea"/>
            </a:endParaRPr>
          </a:p>
          <a:p>
            <a:pPr eaLnBrk="1" hangingPunct="1">
              <a:defRPr/>
            </a:pPr>
            <a:r>
              <a:rPr lang="en-GB" dirty="0" smtClean="0">
                <a:solidFill>
                  <a:schemeClr val="bg2"/>
                </a:solidFill>
                <a:ea typeface="+mn-ea"/>
              </a:rPr>
              <a:t>Unaccompanied</a:t>
            </a:r>
          </a:p>
          <a:p>
            <a:pPr eaLnBrk="1" hangingPunct="1">
              <a:defRPr/>
            </a:pPr>
            <a:endParaRPr lang="en-GB" dirty="0" smtClean="0">
              <a:solidFill>
                <a:schemeClr val="bg2"/>
              </a:solidFill>
              <a:ea typeface="+mn-ea"/>
            </a:endParaRPr>
          </a:p>
          <a:p>
            <a:pPr eaLnBrk="1" hangingPunct="1">
              <a:defRPr/>
            </a:pPr>
            <a:r>
              <a:rPr lang="en-GB" dirty="0" smtClean="0">
                <a:solidFill>
                  <a:schemeClr val="bg2"/>
                </a:solidFill>
                <a:ea typeface="+mn-ea"/>
              </a:rPr>
              <a:t>The Woman kept the beat by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en-GB" dirty="0" smtClean="0">
                <a:solidFill>
                  <a:schemeClr val="bg2"/>
                </a:solidFill>
                <a:ea typeface="+mn-ea"/>
              </a:rPr>
              <a:t> stamping their feet</a:t>
            </a:r>
          </a:p>
          <a:p>
            <a:pPr eaLnBrk="1" hangingPunct="1">
              <a:defRPr/>
            </a:pPr>
            <a:endParaRPr lang="en-GB" dirty="0" smtClean="0">
              <a:solidFill>
                <a:schemeClr val="bg2"/>
              </a:solidFill>
              <a:ea typeface="+mn-ea"/>
            </a:endParaRPr>
          </a:p>
          <a:p>
            <a:pPr eaLnBrk="1" hangingPunct="1">
              <a:defRPr/>
            </a:pPr>
            <a:r>
              <a:rPr lang="en-GB" dirty="0" smtClean="0">
                <a:solidFill>
                  <a:schemeClr val="bg2"/>
                </a:solidFill>
                <a:ea typeface="+mn-ea"/>
              </a:rPr>
              <a:t>Featured </a:t>
            </a:r>
            <a:r>
              <a:rPr lang="en-GB" b="1" dirty="0" smtClean="0">
                <a:solidFill>
                  <a:schemeClr val="bg2"/>
                </a:solidFill>
                <a:ea typeface="+mn-ea"/>
              </a:rPr>
              <a:t>Call and Response</a:t>
            </a:r>
            <a:endParaRPr lang="en-GB" dirty="0" smtClean="0">
              <a:solidFill>
                <a:schemeClr val="bg2"/>
              </a:solidFill>
              <a:ea typeface="+mn-ea"/>
            </a:endParaRPr>
          </a:p>
        </p:txBody>
      </p:sp>
      <p:pic>
        <p:nvPicPr>
          <p:cNvPr id="28676" name="Picture 5" descr="http://www.houseofscotland.org/Waulking/waulk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284538"/>
            <a:ext cx="363855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8" descr="http://www.clker.com/cliparts/n/y/e/0/6/K/simple-cartoon-house-hi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5876925"/>
            <a:ext cx="8683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waulkingsong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663" y="9080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41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utoUpdateAnimBg="0"/>
      <p:bldP spid="3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8" y="414338"/>
            <a:ext cx="5868987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600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ndalus" pitchFamily="18" charset="-78"/>
                <a:ea typeface="ＭＳ Ｐゴシック" pitchFamily="34" charset="-128"/>
                <a:cs typeface="Andalus" pitchFamily="18" charset="-78"/>
              </a:rPr>
              <a:t>Carousel Activity</a:t>
            </a:r>
          </a:p>
        </p:txBody>
      </p:sp>
      <p:pic>
        <p:nvPicPr>
          <p:cNvPr id="6" name="Picture 2" descr="http://t2.gstatic.com/images?q=tbn:ANd9GcSE91uCGXATpucv1zHvzZMGXWCWNC0SVG64tDc1wCTLbBXoZSGPgdp_3S_SDw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9"/>
              </a:clrFrom>
              <a:clrTo>
                <a:srgbClr val="FEFF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2850"/>
            <a:ext cx="248443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2" descr="http://learnalesson.co.uk/wp-content/uploads/2011/10/two-stars-wish1.g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786313"/>
            <a:ext cx="1657350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9750" y="1844675"/>
            <a:ext cx="8208963" cy="3108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chemeClr val="bg2"/>
                </a:solidFill>
                <a:latin typeface="+mn-lt"/>
                <a:ea typeface="+mn-ea"/>
                <a:cs typeface="Arial" charset="0"/>
              </a:rPr>
              <a:t>Your teacher will split you into </a:t>
            </a:r>
            <a:r>
              <a:rPr lang="en-GB" sz="2800" b="1" dirty="0">
                <a:solidFill>
                  <a:schemeClr val="bg2"/>
                </a:solidFill>
                <a:latin typeface="+mn-lt"/>
                <a:ea typeface="+mn-ea"/>
                <a:cs typeface="Arial" charset="0"/>
              </a:rPr>
              <a:t>four </a:t>
            </a:r>
            <a:r>
              <a:rPr lang="en-GB" sz="2800" dirty="0">
                <a:solidFill>
                  <a:schemeClr val="bg2"/>
                </a:solidFill>
                <a:latin typeface="+mn-lt"/>
                <a:ea typeface="+mn-ea"/>
                <a:cs typeface="Arial" charset="0"/>
              </a:rPr>
              <a:t>groups.</a:t>
            </a:r>
          </a:p>
          <a:p>
            <a:pPr>
              <a:defRPr/>
            </a:pPr>
            <a:endParaRPr lang="en-GB" sz="2800" dirty="0">
              <a:solidFill>
                <a:schemeClr val="bg2"/>
              </a:solidFill>
              <a:latin typeface="+mn-lt"/>
              <a:ea typeface="+mn-ea"/>
              <a:cs typeface="Arial" charset="0"/>
            </a:endParaRPr>
          </a:p>
          <a:p>
            <a:pPr>
              <a:defRPr/>
            </a:pPr>
            <a:r>
              <a:rPr lang="en-GB" sz="2800" dirty="0">
                <a:solidFill>
                  <a:schemeClr val="bg2"/>
                </a:solidFill>
                <a:latin typeface="+mn-lt"/>
                <a:ea typeface="+mn-ea"/>
                <a:cs typeface="Arial" charset="0"/>
              </a:rPr>
              <a:t>In these groups, you will be given a large piece of paper with a heading.</a:t>
            </a:r>
          </a:p>
          <a:p>
            <a:pPr>
              <a:defRPr/>
            </a:pPr>
            <a:endParaRPr lang="en-GB" sz="2800" dirty="0">
              <a:solidFill>
                <a:schemeClr val="bg2"/>
              </a:solidFill>
              <a:latin typeface="+mn-lt"/>
              <a:ea typeface="+mn-ea"/>
              <a:cs typeface="Arial" charset="0"/>
            </a:endParaRPr>
          </a:p>
          <a:p>
            <a:pPr>
              <a:defRPr/>
            </a:pPr>
            <a:r>
              <a:rPr lang="en-GB" sz="2800" dirty="0">
                <a:solidFill>
                  <a:schemeClr val="bg2"/>
                </a:solidFill>
                <a:latin typeface="+mn-lt"/>
                <a:ea typeface="+mn-ea"/>
                <a:cs typeface="Arial" charset="0"/>
              </a:rPr>
              <a:t>In groups, write down as many concepts as you can for that heading.</a:t>
            </a:r>
          </a:p>
        </p:txBody>
      </p:sp>
      <p:pic>
        <p:nvPicPr>
          <p:cNvPr id="29702" name="Picture 8" descr="http://www.clker.com/cliparts/n/y/e/0/6/K/simple-cartoon-house-h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5876925"/>
            <a:ext cx="8683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32138" y="549275"/>
            <a:ext cx="2879725" cy="1873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SCOTTISH INSTRUMENTS</a:t>
            </a:r>
          </a:p>
        </p:txBody>
      </p:sp>
      <p:sp>
        <p:nvSpPr>
          <p:cNvPr id="5" name="Rectangle 4"/>
          <p:cNvSpPr/>
          <p:nvPr/>
        </p:nvSpPr>
        <p:spPr>
          <a:xfrm>
            <a:off x="254000" y="2493963"/>
            <a:ext cx="2881313" cy="1873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200" b="1" dirty="0"/>
              <a:t>SCOTTISH DANCES</a:t>
            </a:r>
          </a:p>
        </p:txBody>
      </p:sp>
      <p:sp>
        <p:nvSpPr>
          <p:cNvPr id="6" name="Rectangle 5"/>
          <p:cNvSpPr/>
          <p:nvPr/>
        </p:nvSpPr>
        <p:spPr>
          <a:xfrm>
            <a:off x="3132138" y="4367213"/>
            <a:ext cx="2879725" cy="1871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SCOTTISH VOCAL MUSIC (SCOTS)</a:t>
            </a:r>
          </a:p>
        </p:txBody>
      </p:sp>
      <p:sp>
        <p:nvSpPr>
          <p:cNvPr id="7" name="Rectangle 6"/>
          <p:cNvSpPr/>
          <p:nvPr/>
        </p:nvSpPr>
        <p:spPr>
          <a:xfrm>
            <a:off x="6011863" y="2493963"/>
            <a:ext cx="2879725" cy="1871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SCOTTISH VOCAL MUSIC (GAELIC)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/>
        </p:nvSpPr>
        <p:spPr>
          <a:xfrm>
            <a:off x="2484438" y="2420938"/>
            <a:ext cx="3816350" cy="201612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5400" b="1" dirty="0"/>
              <a:t>MY FAMILY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6156325" y="1773238"/>
            <a:ext cx="1079500" cy="71913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1835150" y="4365625"/>
            <a:ext cx="792163" cy="8636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084888" y="4437063"/>
            <a:ext cx="574675" cy="100806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1619250" y="1844675"/>
            <a:ext cx="936625" cy="6477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395288" y="549275"/>
            <a:ext cx="1655762" cy="11509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MUM</a:t>
            </a:r>
          </a:p>
        </p:txBody>
      </p:sp>
      <p:sp>
        <p:nvSpPr>
          <p:cNvPr id="14" name="Oval 13"/>
          <p:cNvSpPr/>
          <p:nvPr/>
        </p:nvSpPr>
        <p:spPr>
          <a:xfrm>
            <a:off x="6875463" y="549275"/>
            <a:ext cx="1657350" cy="11509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DAD</a:t>
            </a:r>
          </a:p>
        </p:txBody>
      </p:sp>
      <p:sp>
        <p:nvSpPr>
          <p:cNvPr id="15" name="Oval 14"/>
          <p:cNvSpPr/>
          <p:nvPr/>
        </p:nvSpPr>
        <p:spPr>
          <a:xfrm>
            <a:off x="539750" y="5300663"/>
            <a:ext cx="1655763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JOHN</a:t>
            </a:r>
          </a:p>
        </p:txBody>
      </p:sp>
      <p:sp>
        <p:nvSpPr>
          <p:cNvPr id="16" name="Oval 15"/>
          <p:cNvSpPr/>
          <p:nvPr/>
        </p:nvSpPr>
        <p:spPr>
          <a:xfrm>
            <a:off x="6300788" y="5516563"/>
            <a:ext cx="1655762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ANN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 flipV="1">
            <a:off x="5867400" y="620713"/>
            <a:ext cx="1008063" cy="360362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2195513" y="5805488"/>
            <a:ext cx="1008062" cy="360362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2051050" y="1196975"/>
            <a:ext cx="1008063" cy="360363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235825" y="4652963"/>
            <a:ext cx="865188" cy="86360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4643438" y="260350"/>
            <a:ext cx="1223962" cy="6477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/>
              <a:t>MALE</a:t>
            </a:r>
          </a:p>
        </p:txBody>
      </p:sp>
      <p:sp>
        <p:nvSpPr>
          <p:cNvPr id="24" name="Oval 23"/>
          <p:cNvSpPr/>
          <p:nvPr/>
        </p:nvSpPr>
        <p:spPr>
          <a:xfrm>
            <a:off x="3203575" y="5876925"/>
            <a:ext cx="1223963" cy="6477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/>
              <a:t>MALE</a:t>
            </a:r>
          </a:p>
        </p:txBody>
      </p:sp>
      <p:sp>
        <p:nvSpPr>
          <p:cNvPr id="25" name="Oval 24"/>
          <p:cNvSpPr/>
          <p:nvPr/>
        </p:nvSpPr>
        <p:spPr>
          <a:xfrm>
            <a:off x="2987675" y="1412875"/>
            <a:ext cx="1223963" cy="6477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200" b="1" dirty="0"/>
              <a:t>FEMALE</a:t>
            </a:r>
          </a:p>
        </p:txBody>
      </p:sp>
      <p:sp>
        <p:nvSpPr>
          <p:cNvPr id="26" name="Oval 25"/>
          <p:cNvSpPr/>
          <p:nvPr/>
        </p:nvSpPr>
        <p:spPr>
          <a:xfrm>
            <a:off x="7524750" y="4005263"/>
            <a:ext cx="1223963" cy="6477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200" b="1" dirty="0"/>
              <a:t>FEMALE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E01473ED.WAV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3014663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2:00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1:59</a:t>
            </a: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1:58</a:t>
            </a: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1:57</a:t>
            </a: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1:56</a:t>
            </a: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1:55</a:t>
            </a:r>
          </a:p>
        </p:txBody>
      </p:sp>
      <p:sp>
        <p:nvSpPr>
          <p:cNvPr id="32777" name="Rectangle 9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1:54</a:t>
            </a:r>
          </a:p>
        </p:txBody>
      </p: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1:53</a:t>
            </a:r>
          </a:p>
        </p:txBody>
      </p:sp>
      <p:sp>
        <p:nvSpPr>
          <p:cNvPr id="32779" name="Rectangle 11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1:52</a:t>
            </a:r>
          </a:p>
        </p:txBody>
      </p:sp>
      <p:sp>
        <p:nvSpPr>
          <p:cNvPr id="32780" name="Rectangle 12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1:51</a:t>
            </a:r>
          </a:p>
        </p:txBody>
      </p:sp>
      <p:sp>
        <p:nvSpPr>
          <p:cNvPr id="32781" name="Rectangle 13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1:50</a:t>
            </a:r>
          </a:p>
        </p:txBody>
      </p:sp>
      <p:sp>
        <p:nvSpPr>
          <p:cNvPr id="32782" name="Rectangle 14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1:49</a:t>
            </a:r>
          </a:p>
        </p:txBody>
      </p:sp>
      <p:sp>
        <p:nvSpPr>
          <p:cNvPr id="32783" name="Rectangle 15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1:48</a:t>
            </a:r>
          </a:p>
        </p:txBody>
      </p:sp>
      <p:sp>
        <p:nvSpPr>
          <p:cNvPr id="32784" name="Rectangle 16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1:47</a:t>
            </a:r>
          </a:p>
        </p:txBody>
      </p:sp>
      <p:sp>
        <p:nvSpPr>
          <p:cNvPr id="32785" name="Rectangle 17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1:46</a:t>
            </a:r>
          </a:p>
        </p:txBody>
      </p:sp>
      <p:sp>
        <p:nvSpPr>
          <p:cNvPr id="32786" name="Rectangle 18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1:45</a:t>
            </a:r>
          </a:p>
        </p:txBody>
      </p:sp>
      <p:sp>
        <p:nvSpPr>
          <p:cNvPr id="32787" name="Rectangle 19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1:44</a:t>
            </a:r>
          </a:p>
        </p:txBody>
      </p:sp>
      <p:sp>
        <p:nvSpPr>
          <p:cNvPr id="32788" name="Rectangle 20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1:43</a:t>
            </a:r>
          </a:p>
        </p:txBody>
      </p:sp>
      <p:sp>
        <p:nvSpPr>
          <p:cNvPr id="32789" name="Rectangle 21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1:42</a:t>
            </a:r>
          </a:p>
        </p:txBody>
      </p:sp>
      <p:sp>
        <p:nvSpPr>
          <p:cNvPr id="32790" name="Rectangle 22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1:41</a:t>
            </a:r>
          </a:p>
        </p:txBody>
      </p:sp>
      <p:sp>
        <p:nvSpPr>
          <p:cNvPr id="32791" name="Rectangle 23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1:40</a:t>
            </a:r>
          </a:p>
        </p:txBody>
      </p:sp>
      <p:sp>
        <p:nvSpPr>
          <p:cNvPr id="32792" name="Rectangle 24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1:39</a:t>
            </a:r>
          </a:p>
        </p:txBody>
      </p:sp>
      <p:sp>
        <p:nvSpPr>
          <p:cNvPr id="32793" name="Rectangle 25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1:38</a:t>
            </a:r>
          </a:p>
        </p:txBody>
      </p:sp>
      <p:sp>
        <p:nvSpPr>
          <p:cNvPr id="32794" name="Rectangle 26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1:37</a:t>
            </a:r>
          </a:p>
        </p:txBody>
      </p:sp>
      <p:sp>
        <p:nvSpPr>
          <p:cNvPr id="32795" name="Rectangle 27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1:36</a:t>
            </a:r>
          </a:p>
        </p:txBody>
      </p:sp>
      <p:sp>
        <p:nvSpPr>
          <p:cNvPr id="32796" name="Rectangle 28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1:35</a:t>
            </a:r>
          </a:p>
        </p:txBody>
      </p:sp>
      <p:sp>
        <p:nvSpPr>
          <p:cNvPr id="32797" name="Rectangle 29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1:34</a:t>
            </a:r>
          </a:p>
        </p:txBody>
      </p:sp>
      <p:sp>
        <p:nvSpPr>
          <p:cNvPr id="32798" name="Rectangle 30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1:33</a:t>
            </a:r>
          </a:p>
        </p:txBody>
      </p:sp>
      <p:sp>
        <p:nvSpPr>
          <p:cNvPr id="32799" name="Rectangle 31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1:32</a:t>
            </a:r>
          </a:p>
        </p:txBody>
      </p:sp>
      <p:sp>
        <p:nvSpPr>
          <p:cNvPr id="32800" name="Rectangle 32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1:31</a:t>
            </a:r>
          </a:p>
        </p:txBody>
      </p:sp>
      <p:sp>
        <p:nvSpPr>
          <p:cNvPr id="32801" name="Rectangle 33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1:30</a:t>
            </a:r>
          </a:p>
        </p:txBody>
      </p:sp>
      <p:sp>
        <p:nvSpPr>
          <p:cNvPr id="32802" name="Rectangle 34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1:29</a:t>
            </a:r>
          </a:p>
        </p:txBody>
      </p:sp>
      <p:sp>
        <p:nvSpPr>
          <p:cNvPr id="32803" name="Rectangle 35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1:28</a:t>
            </a:r>
          </a:p>
        </p:txBody>
      </p:sp>
      <p:sp>
        <p:nvSpPr>
          <p:cNvPr id="32804" name="Rectangle 36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1:27</a:t>
            </a:r>
          </a:p>
        </p:txBody>
      </p:sp>
      <p:sp>
        <p:nvSpPr>
          <p:cNvPr id="32805" name="Rectangle 37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1:26</a:t>
            </a:r>
          </a:p>
        </p:txBody>
      </p:sp>
      <p:sp>
        <p:nvSpPr>
          <p:cNvPr id="32806" name="Rectangle 38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1:25</a:t>
            </a:r>
          </a:p>
        </p:txBody>
      </p:sp>
      <p:sp>
        <p:nvSpPr>
          <p:cNvPr id="32807" name="Rectangle 39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1:24</a:t>
            </a:r>
          </a:p>
        </p:txBody>
      </p:sp>
      <p:sp>
        <p:nvSpPr>
          <p:cNvPr id="32808" name="Rectangle 40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1:23</a:t>
            </a:r>
          </a:p>
        </p:txBody>
      </p:sp>
      <p:sp>
        <p:nvSpPr>
          <p:cNvPr id="32809" name="Rectangle 41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1:22</a:t>
            </a:r>
          </a:p>
        </p:txBody>
      </p:sp>
      <p:sp>
        <p:nvSpPr>
          <p:cNvPr id="32810" name="Rectangle 42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1:21</a:t>
            </a:r>
          </a:p>
        </p:txBody>
      </p:sp>
      <p:sp>
        <p:nvSpPr>
          <p:cNvPr id="32811" name="Rectangle 43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1:20</a:t>
            </a:r>
          </a:p>
        </p:txBody>
      </p:sp>
      <p:sp>
        <p:nvSpPr>
          <p:cNvPr id="32812" name="Rectangle 44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1:19</a:t>
            </a:r>
          </a:p>
        </p:txBody>
      </p:sp>
      <p:sp>
        <p:nvSpPr>
          <p:cNvPr id="32813" name="Rectangle 45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1:18</a:t>
            </a:r>
          </a:p>
        </p:txBody>
      </p:sp>
      <p:sp>
        <p:nvSpPr>
          <p:cNvPr id="32814" name="Rectangle 46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1:17</a:t>
            </a:r>
          </a:p>
        </p:txBody>
      </p:sp>
      <p:sp>
        <p:nvSpPr>
          <p:cNvPr id="32815" name="Rectangle 47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1:16</a:t>
            </a:r>
          </a:p>
        </p:txBody>
      </p:sp>
      <p:sp>
        <p:nvSpPr>
          <p:cNvPr id="32816" name="Rectangle 48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1:15</a:t>
            </a:r>
          </a:p>
        </p:txBody>
      </p:sp>
      <p:sp>
        <p:nvSpPr>
          <p:cNvPr id="32817" name="Rectangle 49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1:14</a:t>
            </a:r>
          </a:p>
        </p:txBody>
      </p:sp>
      <p:sp>
        <p:nvSpPr>
          <p:cNvPr id="32818" name="Rectangle 50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1:13</a:t>
            </a:r>
          </a:p>
        </p:txBody>
      </p:sp>
      <p:sp>
        <p:nvSpPr>
          <p:cNvPr id="32819" name="Rectangle 51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1:12</a:t>
            </a:r>
          </a:p>
        </p:txBody>
      </p:sp>
      <p:sp>
        <p:nvSpPr>
          <p:cNvPr id="32820" name="Rectangle 52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1:11</a:t>
            </a:r>
          </a:p>
        </p:txBody>
      </p:sp>
      <p:sp>
        <p:nvSpPr>
          <p:cNvPr id="32821" name="Rectangle 53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1:10</a:t>
            </a:r>
          </a:p>
        </p:txBody>
      </p:sp>
      <p:sp>
        <p:nvSpPr>
          <p:cNvPr id="32822" name="Rectangle 54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1:09</a:t>
            </a:r>
          </a:p>
        </p:txBody>
      </p:sp>
      <p:sp>
        <p:nvSpPr>
          <p:cNvPr id="32823" name="Rectangle 55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1:08</a:t>
            </a:r>
          </a:p>
        </p:txBody>
      </p:sp>
      <p:sp>
        <p:nvSpPr>
          <p:cNvPr id="32824" name="Rectangle 56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1:07</a:t>
            </a:r>
          </a:p>
        </p:txBody>
      </p:sp>
      <p:sp>
        <p:nvSpPr>
          <p:cNvPr id="32825" name="Rectangle 57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1:06</a:t>
            </a:r>
          </a:p>
        </p:txBody>
      </p:sp>
      <p:sp>
        <p:nvSpPr>
          <p:cNvPr id="32826" name="Rectangle 58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1:05</a:t>
            </a:r>
          </a:p>
        </p:txBody>
      </p:sp>
      <p:sp>
        <p:nvSpPr>
          <p:cNvPr id="32827" name="Rectangle 59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1:04</a:t>
            </a:r>
          </a:p>
        </p:txBody>
      </p:sp>
      <p:sp>
        <p:nvSpPr>
          <p:cNvPr id="32828" name="Rectangle 60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1:03</a:t>
            </a:r>
          </a:p>
        </p:txBody>
      </p:sp>
      <p:sp>
        <p:nvSpPr>
          <p:cNvPr id="32829" name="Rectangle 61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1:02</a:t>
            </a:r>
          </a:p>
        </p:txBody>
      </p:sp>
      <p:sp>
        <p:nvSpPr>
          <p:cNvPr id="32830" name="Rectangle 62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1:01</a:t>
            </a:r>
          </a:p>
        </p:txBody>
      </p:sp>
      <p:sp>
        <p:nvSpPr>
          <p:cNvPr id="32831" name="Rectangle 63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1:00</a:t>
            </a:r>
          </a:p>
        </p:txBody>
      </p:sp>
      <p:sp>
        <p:nvSpPr>
          <p:cNvPr id="32832" name="Rectangle 64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0:59</a:t>
            </a:r>
          </a:p>
        </p:txBody>
      </p:sp>
      <p:sp>
        <p:nvSpPr>
          <p:cNvPr id="32833" name="Rectangle 65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0:58</a:t>
            </a:r>
          </a:p>
        </p:txBody>
      </p:sp>
      <p:sp>
        <p:nvSpPr>
          <p:cNvPr id="32834" name="Rectangle 66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0:57</a:t>
            </a:r>
          </a:p>
        </p:txBody>
      </p:sp>
      <p:sp>
        <p:nvSpPr>
          <p:cNvPr id="32835" name="Rectangle 67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0:56</a:t>
            </a:r>
          </a:p>
        </p:txBody>
      </p:sp>
      <p:sp>
        <p:nvSpPr>
          <p:cNvPr id="32836" name="Rectangle 68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0:55</a:t>
            </a:r>
          </a:p>
        </p:txBody>
      </p:sp>
      <p:sp>
        <p:nvSpPr>
          <p:cNvPr id="32837" name="Rectangle 69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0:54</a:t>
            </a:r>
          </a:p>
        </p:txBody>
      </p:sp>
      <p:sp>
        <p:nvSpPr>
          <p:cNvPr id="32838" name="Rectangle 70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0:53</a:t>
            </a:r>
          </a:p>
        </p:txBody>
      </p:sp>
      <p:sp>
        <p:nvSpPr>
          <p:cNvPr id="32839" name="Rectangle 71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0:52</a:t>
            </a:r>
          </a:p>
        </p:txBody>
      </p:sp>
      <p:sp>
        <p:nvSpPr>
          <p:cNvPr id="32840" name="Rectangle 72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0:51</a:t>
            </a:r>
          </a:p>
        </p:txBody>
      </p:sp>
      <p:sp>
        <p:nvSpPr>
          <p:cNvPr id="32841" name="Rectangle 73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0:50</a:t>
            </a:r>
          </a:p>
        </p:txBody>
      </p:sp>
      <p:sp>
        <p:nvSpPr>
          <p:cNvPr id="32842" name="Rectangle 74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0:49</a:t>
            </a:r>
          </a:p>
        </p:txBody>
      </p:sp>
      <p:sp>
        <p:nvSpPr>
          <p:cNvPr id="32843" name="Rectangle 75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0:48</a:t>
            </a:r>
          </a:p>
        </p:txBody>
      </p:sp>
      <p:sp>
        <p:nvSpPr>
          <p:cNvPr id="32844" name="Rectangle 76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0:47</a:t>
            </a:r>
          </a:p>
        </p:txBody>
      </p:sp>
      <p:sp>
        <p:nvSpPr>
          <p:cNvPr id="32845" name="Rectangle 77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0:46</a:t>
            </a:r>
          </a:p>
        </p:txBody>
      </p:sp>
      <p:sp>
        <p:nvSpPr>
          <p:cNvPr id="32846" name="Rectangle 78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0:45</a:t>
            </a:r>
          </a:p>
        </p:txBody>
      </p:sp>
      <p:sp>
        <p:nvSpPr>
          <p:cNvPr id="32847" name="Rectangle 79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0:44</a:t>
            </a:r>
          </a:p>
        </p:txBody>
      </p:sp>
      <p:sp>
        <p:nvSpPr>
          <p:cNvPr id="32848" name="Rectangle 80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0:43</a:t>
            </a:r>
          </a:p>
        </p:txBody>
      </p:sp>
      <p:sp>
        <p:nvSpPr>
          <p:cNvPr id="32849" name="Rectangle 81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0:42</a:t>
            </a:r>
          </a:p>
        </p:txBody>
      </p:sp>
      <p:sp>
        <p:nvSpPr>
          <p:cNvPr id="32850" name="Rectangle 82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0:41</a:t>
            </a:r>
          </a:p>
        </p:txBody>
      </p:sp>
      <p:sp>
        <p:nvSpPr>
          <p:cNvPr id="32851" name="Rectangle 83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0:40</a:t>
            </a:r>
          </a:p>
        </p:txBody>
      </p:sp>
      <p:sp>
        <p:nvSpPr>
          <p:cNvPr id="32852" name="Rectangle 84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0:39</a:t>
            </a:r>
          </a:p>
        </p:txBody>
      </p:sp>
      <p:sp>
        <p:nvSpPr>
          <p:cNvPr id="32853" name="Rectangle 85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0:38</a:t>
            </a:r>
          </a:p>
        </p:txBody>
      </p:sp>
      <p:sp>
        <p:nvSpPr>
          <p:cNvPr id="32854" name="Rectangle 86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0:37</a:t>
            </a:r>
          </a:p>
        </p:txBody>
      </p:sp>
      <p:sp>
        <p:nvSpPr>
          <p:cNvPr id="32855" name="Rectangle 87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0:36</a:t>
            </a:r>
          </a:p>
        </p:txBody>
      </p:sp>
      <p:sp>
        <p:nvSpPr>
          <p:cNvPr id="32856" name="Rectangle 88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0:35</a:t>
            </a:r>
          </a:p>
        </p:txBody>
      </p:sp>
      <p:sp>
        <p:nvSpPr>
          <p:cNvPr id="32857" name="Rectangle 89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0:34</a:t>
            </a:r>
          </a:p>
        </p:txBody>
      </p:sp>
      <p:sp>
        <p:nvSpPr>
          <p:cNvPr id="32858" name="Rectangle 90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0:33</a:t>
            </a:r>
          </a:p>
        </p:txBody>
      </p:sp>
      <p:sp>
        <p:nvSpPr>
          <p:cNvPr id="32859" name="Rectangle 91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0:32</a:t>
            </a:r>
          </a:p>
        </p:txBody>
      </p:sp>
      <p:sp>
        <p:nvSpPr>
          <p:cNvPr id="32860" name="Rectangle 92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0:31</a:t>
            </a:r>
          </a:p>
        </p:txBody>
      </p:sp>
      <p:sp>
        <p:nvSpPr>
          <p:cNvPr id="32861" name="Rectangle 93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0:30</a:t>
            </a:r>
          </a:p>
        </p:txBody>
      </p:sp>
      <p:sp>
        <p:nvSpPr>
          <p:cNvPr id="32862" name="Rectangle 94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0:29</a:t>
            </a:r>
          </a:p>
        </p:txBody>
      </p:sp>
      <p:sp>
        <p:nvSpPr>
          <p:cNvPr id="32863" name="Rectangle 95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0:28</a:t>
            </a:r>
          </a:p>
        </p:txBody>
      </p:sp>
      <p:sp>
        <p:nvSpPr>
          <p:cNvPr id="32864" name="Rectangle 96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0:27</a:t>
            </a:r>
          </a:p>
        </p:txBody>
      </p:sp>
      <p:sp>
        <p:nvSpPr>
          <p:cNvPr id="32865" name="Rectangle 97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0:26</a:t>
            </a:r>
          </a:p>
        </p:txBody>
      </p:sp>
      <p:sp>
        <p:nvSpPr>
          <p:cNvPr id="32866" name="Rectangle 98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0:25</a:t>
            </a:r>
          </a:p>
        </p:txBody>
      </p:sp>
      <p:sp>
        <p:nvSpPr>
          <p:cNvPr id="32867" name="Rectangle 99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0:24</a:t>
            </a:r>
          </a:p>
        </p:txBody>
      </p:sp>
      <p:sp>
        <p:nvSpPr>
          <p:cNvPr id="32868" name="Rectangle 100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0:23</a:t>
            </a:r>
          </a:p>
        </p:txBody>
      </p:sp>
      <p:sp>
        <p:nvSpPr>
          <p:cNvPr id="32869" name="Rectangle 101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0:22</a:t>
            </a:r>
          </a:p>
        </p:txBody>
      </p:sp>
      <p:sp>
        <p:nvSpPr>
          <p:cNvPr id="32870" name="Rectangle 102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0:21</a:t>
            </a:r>
          </a:p>
        </p:txBody>
      </p:sp>
      <p:sp>
        <p:nvSpPr>
          <p:cNvPr id="32871" name="Rectangle 103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0:20</a:t>
            </a:r>
          </a:p>
        </p:txBody>
      </p:sp>
      <p:sp>
        <p:nvSpPr>
          <p:cNvPr id="32872" name="Rectangle 104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0:19</a:t>
            </a:r>
          </a:p>
        </p:txBody>
      </p:sp>
      <p:sp>
        <p:nvSpPr>
          <p:cNvPr id="32873" name="Rectangle 105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0:18</a:t>
            </a:r>
          </a:p>
        </p:txBody>
      </p:sp>
      <p:sp>
        <p:nvSpPr>
          <p:cNvPr id="32874" name="Rectangle 106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0:17</a:t>
            </a:r>
          </a:p>
        </p:txBody>
      </p:sp>
      <p:sp>
        <p:nvSpPr>
          <p:cNvPr id="32875" name="Rectangle 107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0:16</a:t>
            </a:r>
          </a:p>
        </p:txBody>
      </p:sp>
      <p:sp>
        <p:nvSpPr>
          <p:cNvPr id="32876" name="Rectangle 108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0:15</a:t>
            </a:r>
          </a:p>
        </p:txBody>
      </p:sp>
      <p:sp>
        <p:nvSpPr>
          <p:cNvPr id="32877" name="Rectangle 109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0:14</a:t>
            </a:r>
          </a:p>
        </p:txBody>
      </p:sp>
      <p:sp>
        <p:nvSpPr>
          <p:cNvPr id="32878" name="Rectangle 110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0:13</a:t>
            </a:r>
          </a:p>
        </p:txBody>
      </p:sp>
      <p:sp>
        <p:nvSpPr>
          <p:cNvPr id="32879" name="Rectangle 111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0:12</a:t>
            </a:r>
          </a:p>
        </p:txBody>
      </p:sp>
      <p:sp>
        <p:nvSpPr>
          <p:cNvPr id="32880" name="Rectangle 112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0:11</a:t>
            </a:r>
          </a:p>
        </p:txBody>
      </p:sp>
      <p:sp>
        <p:nvSpPr>
          <p:cNvPr id="32881" name="Rectangle 113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0:10</a:t>
            </a:r>
          </a:p>
        </p:txBody>
      </p:sp>
      <p:sp>
        <p:nvSpPr>
          <p:cNvPr id="32882" name="Rectangle 114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0:09</a:t>
            </a:r>
          </a:p>
        </p:txBody>
      </p:sp>
      <p:sp>
        <p:nvSpPr>
          <p:cNvPr id="32883" name="Rectangle 115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0:08</a:t>
            </a:r>
          </a:p>
        </p:txBody>
      </p:sp>
      <p:sp>
        <p:nvSpPr>
          <p:cNvPr id="32884" name="Rectangle 116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0:07</a:t>
            </a:r>
          </a:p>
        </p:txBody>
      </p:sp>
      <p:sp>
        <p:nvSpPr>
          <p:cNvPr id="32885" name="Rectangle 117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0:06</a:t>
            </a:r>
          </a:p>
        </p:txBody>
      </p:sp>
      <p:sp>
        <p:nvSpPr>
          <p:cNvPr id="32886" name="Rectangle 118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0:05</a:t>
            </a:r>
          </a:p>
        </p:txBody>
      </p:sp>
      <p:sp>
        <p:nvSpPr>
          <p:cNvPr id="32887" name="Rectangle 119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0:04</a:t>
            </a:r>
          </a:p>
        </p:txBody>
      </p:sp>
      <p:sp>
        <p:nvSpPr>
          <p:cNvPr id="32888" name="Rectangle 120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0:03</a:t>
            </a:r>
          </a:p>
        </p:txBody>
      </p:sp>
      <p:sp>
        <p:nvSpPr>
          <p:cNvPr id="32889" name="Rectangle 121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0:02</a:t>
            </a:r>
          </a:p>
        </p:txBody>
      </p:sp>
      <p:sp>
        <p:nvSpPr>
          <p:cNvPr id="32890" name="Rectangle 122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0:01</a:t>
            </a:r>
          </a:p>
        </p:txBody>
      </p:sp>
      <p:sp>
        <p:nvSpPr>
          <p:cNvPr id="32891" name="Rectangle 123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End</a:t>
            </a:r>
          </a:p>
        </p:txBody>
      </p:sp>
      <p:sp>
        <p:nvSpPr>
          <p:cNvPr id="32892" name="Rectangle 123"/>
          <p:cNvSpPr>
            <a:spLocks noChangeArrowheads="1"/>
          </p:cNvSpPr>
          <p:nvPr/>
        </p:nvSpPr>
        <p:spPr bwMode="auto">
          <a:xfrm>
            <a:off x="3563938" y="2636838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2:00</a:t>
            </a:r>
          </a:p>
        </p:txBody>
      </p:sp>
      <p:pic>
        <p:nvPicPr>
          <p:cNvPr id="32893" name="Picture 8" descr="http://www.clker.com/cliparts/n/y/e/0/6/K/simple-cartoon-house-hi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5876925"/>
            <a:ext cx="8683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6000" smtClean="0">
                <a:latin typeface="Andalus" pitchFamily="18" charset="-78"/>
                <a:cs typeface="Andalus" pitchFamily="18" charset="-78"/>
              </a:rPr>
              <a:t>2 Minute Timer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2:00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1:59</a:t>
            </a: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1:58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1:57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1:56</a:t>
            </a: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1:55</a:t>
            </a: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1:54</a:t>
            </a: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1:53</a:t>
            </a: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1:52</a:t>
            </a:r>
          </a:p>
        </p:txBody>
      </p: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1:51</a:t>
            </a:r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1:50</a:t>
            </a:r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1:49</a:t>
            </a:r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1:48</a:t>
            </a:r>
          </a:p>
        </p:txBody>
      </p:sp>
      <p:sp>
        <p:nvSpPr>
          <p:cNvPr id="24" name="Rectangle 16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1:47</a:t>
            </a:r>
          </a:p>
        </p:txBody>
      </p:sp>
      <p:sp>
        <p:nvSpPr>
          <p:cNvPr id="25" name="Rectangle 17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1:46</a:t>
            </a:r>
          </a:p>
        </p:txBody>
      </p:sp>
      <p:sp>
        <p:nvSpPr>
          <p:cNvPr id="26" name="Rectangle 18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1:45</a:t>
            </a:r>
          </a:p>
        </p:txBody>
      </p:sp>
      <p:sp>
        <p:nvSpPr>
          <p:cNvPr id="27" name="Rectangle 19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1:44</a:t>
            </a:r>
          </a:p>
        </p:txBody>
      </p:sp>
      <p:sp>
        <p:nvSpPr>
          <p:cNvPr id="28" name="Rectangle 20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1:43</a:t>
            </a:r>
          </a:p>
        </p:txBody>
      </p:sp>
      <p:sp>
        <p:nvSpPr>
          <p:cNvPr id="29" name="Rectangle 21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1:42</a:t>
            </a:r>
          </a:p>
        </p:txBody>
      </p:sp>
      <p:sp>
        <p:nvSpPr>
          <p:cNvPr id="30" name="Rectangle 22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1:41</a:t>
            </a:r>
          </a:p>
        </p:txBody>
      </p:sp>
      <p:sp>
        <p:nvSpPr>
          <p:cNvPr id="31" name="Rectangle 23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1:40</a:t>
            </a:r>
          </a:p>
        </p:txBody>
      </p:sp>
      <p:sp>
        <p:nvSpPr>
          <p:cNvPr id="32" name="Rectangle 24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1:39</a:t>
            </a:r>
          </a:p>
        </p:txBody>
      </p:sp>
      <p:sp>
        <p:nvSpPr>
          <p:cNvPr id="33" name="Rectangle 25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1:38</a:t>
            </a:r>
          </a:p>
        </p:txBody>
      </p:sp>
      <p:sp>
        <p:nvSpPr>
          <p:cNvPr id="34" name="Rectangle 26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1:37</a:t>
            </a:r>
          </a:p>
        </p:txBody>
      </p:sp>
      <p:sp>
        <p:nvSpPr>
          <p:cNvPr id="35" name="Rectangle 27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1:36</a:t>
            </a:r>
          </a:p>
        </p:txBody>
      </p:sp>
      <p:sp>
        <p:nvSpPr>
          <p:cNvPr id="36" name="Rectangle 28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1:35</a:t>
            </a:r>
          </a:p>
        </p:txBody>
      </p:sp>
      <p:sp>
        <p:nvSpPr>
          <p:cNvPr id="37" name="Rectangle 29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1:34</a:t>
            </a:r>
          </a:p>
        </p:txBody>
      </p:sp>
      <p:sp>
        <p:nvSpPr>
          <p:cNvPr id="38" name="Rectangle 30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1:33</a:t>
            </a:r>
          </a:p>
        </p:txBody>
      </p:sp>
      <p:sp>
        <p:nvSpPr>
          <p:cNvPr id="39" name="Rectangle 31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1:32</a:t>
            </a:r>
          </a:p>
        </p:txBody>
      </p:sp>
      <p:sp>
        <p:nvSpPr>
          <p:cNvPr id="40" name="Rectangle 32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1:31</a:t>
            </a:r>
          </a:p>
        </p:txBody>
      </p:sp>
      <p:sp>
        <p:nvSpPr>
          <p:cNvPr id="41" name="Rectangle 33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1:30</a:t>
            </a:r>
          </a:p>
        </p:txBody>
      </p:sp>
      <p:sp>
        <p:nvSpPr>
          <p:cNvPr id="42" name="Rectangle 34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1:29</a:t>
            </a:r>
          </a:p>
        </p:txBody>
      </p:sp>
      <p:sp>
        <p:nvSpPr>
          <p:cNvPr id="43" name="Rectangle 35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1:28</a:t>
            </a:r>
          </a:p>
        </p:txBody>
      </p:sp>
      <p:sp>
        <p:nvSpPr>
          <p:cNvPr id="44" name="Rectangle 36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1:27</a:t>
            </a:r>
          </a:p>
        </p:txBody>
      </p:sp>
      <p:sp>
        <p:nvSpPr>
          <p:cNvPr id="45" name="Rectangle 37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1:26</a:t>
            </a:r>
          </a:p>
        </p:txBody>
      </p:sp>
      <p:sp>
        <p:nvSpPr>
          <p:cNvPr id="46" name="Rectangle 38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1:25</a:t>
            </a:r>
          </a:p>
        </p:txBody>
      </p:sp>
      <p:sp>
        <p:nvSpPr>
          <p:cNvPr id="47" name="Rectangle 39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1:24</a:t>
            </a:r>
          </a:p>
        </p:txBody>
      </p:sp>
      <p:sp>
        <p:nvSpPr>
          <p:cNvPr id="48" name="Rectangle 40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1:23</a:t>
            </a:r>
          </a:p>
        </p:txBody>
      </p:sp>
      <p:sp>
        <p:nvSpPr>
          <p:cNvPr id="49" name="Rectangle 41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1:22</a:t>
            </a:r>
          </a:p>
        </p:txBody>
      </p:sp>
      <p:sp>
        <p:nvSpPr>
          <p:cNvPr id="50" name="Rectangle 42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1:21</a:t>
            </a:r>
          </a:p>
        </p:txBody>
      </p:sp>
      <p:sp>
        <p:nvSpPr>
          <p:cNvPr id="51" name="Rectangle 43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1:20</a:t>
            </a:r>
          </a:p>
        </p:txBody>
      </p:sp>
      <p:sp>
        <p:nvSpPr>
          <p:cNvPr id="52" name="Rectangle 44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1:19</a:t>
            </a:r>
          </a:p>
        </p:txBody>
      </p:sp>
      <p:sp>
        <p:nvSpPr>
          <p:cNvPr id="53" name="Rectangle 45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1:18</a:t>
            </a:r>
          </a:p>
        </p:txBody>
      </p:sp>
      <p:sp>
        <p:nvSpPr>
          <p:cNvPr id="54" name="Rectangle 46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1:17</a:t>
            </a:r>
          </a:p>
        </p:txBody>
      </p:sp>
      <p:sp>
        <p:nvSpPr>
          <p:cNvPr id="55" name="Rectangle 47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1:16</a:t>
            </a:r>
          </a:p>
        </p:txBody>
      </p:sp>
      <p:sp>
        <p:nvSpPr>
          <p:cNvPr id="56" name="Rectangle 48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1:15</a:t>
            </a:r>
          </a:p>
        </p:txBody>
      </p:sp>
      <p:sp>
        <p:nvSpPr>
          <p:cNvPr id="57" name="Rectangle 49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1:14</a:t>
            </a:r>
          </a:p>
        </p:txBody>
      </p:sp>
      <p:sp>
        <p:nvSpPr>
          <p:cNvPr id="58" name="Rectangle 50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1:13</a:t>
            </a:r>
          </a:p>
        </p:txBody>
      </p:sp>
      <p:sp>
        <p:nvSpPr>
          <p:cNvPr id="59" name="Rectangle 51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1:12</a:t>
            </a:r>
          </a:p>
        </p:txBody>
      </p:sp>
      <p:sp>
        <p:nvSpPr>
          <p:cNvPr id="60" name="Rectangle 52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1:11</a:t>
            </a:r>
          </a:p>
        </p:txBody>
      </p:sp>
      <p:sp>
        <p:nvSpPr>
          <p:cNvPr id="61" name="Rectangle 53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1:10</a:t>
            </a:r>
          </a:p>
        </p:txBody>
      </p:sp>
      <p:sp>
        <p:nvSpPr>
          <p:cNvPr id="62" name="Rectangle 54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1:09</a:t>
            </a:r>
          </a:p>
        </p:txBody>
      </p:sp>
      <p:sp>
        <p:nvSpPr>
          <p:cNvPr id="63" name="Rectangle 55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1:08</a:t>
            </a:r>
          </a:p>
        </p:txBody>
      </p:sp>
      <p:sp>
        <p:nvSpPr>
          <p:cNvPr id="64" name="Rectangle 56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1:07</a:t>
            </a:r>
          </a:p>
        </p:txBody>
      </p:sp>
      <p:sp>
        <p:nvSpPr>
          <p:cNvPr id="65" name="Rectangle 57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1:06</a:t>
            </a:r>
          </a:p>
        </p:txBody>
      </p:sp>
      <p:sp>
        <p:nvSpPr>
          <p:cNvPr id="66" name="Rectangle 58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1:05</a:t>
            </a:r>
          </a:p>
        </p:txBody>
      </p:sp>
      <p:sp>
        <p:nvSpPr>
          <p:cNvPr id="67" name="Rectangle 59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1:04</a:t>
            </a:r>
          </a:p>
        </p:txBody>
      </p:sp>
      <p:sp>
        <p:nvSpPr>
          <p:cNvPr id="68" name="Rectangle 60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1:03</a:t>
            </a:r>
          </a:p>
        </p:txBody>
      </p:sp>
      <p:sp>
        <p:nvSpPr>
          <p:cNvPr id="69" name="Rectangle 61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1:02</a:t>
            </a:r>
          </a:p>
        </p:txBody>
      </p:sp>
      <p:sp>
        <p:nvSpPr>
          <p:cNvPr id="70" name="Rectangle 62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1:01</a:t>
            </a:r>
          </a:p>
        </p:txBody>
      </p:sp>
      <p:sp>
        <p:nvSpPr>
          <p:cNvPr id="71" name="Rectangle 63"/>
          <p:cNvSpPr>
            <a:spLocks noChangeArrowheads="1"/>
          </p:cNvSpPr>
          <p:nvPr/>
        </p:nvSpPr>
        <p:spPr bwMode="auto">
          <a:xfrm>
            <a:off x="3382963" y="2909888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1:00</a:t>
            </a:r>
          </a:p>
        </p:txBody>
      </p:sp>
      <p:sp>
        <p:nvSpPr>
          <p:cNvPr id="72" name="Rectangle 64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0:59</a:t>
            </a:r>
          </a:p>
        </p:txBody>
      </p:sp>
      <p:sp>
        <p:nvSpPr>
          <p:cNvPr id="73" name="Rectangle 65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0:58</a:t>
            </a:r>
          </a:p>
        </p:txBody>
      </p:sp>
      <p:sp>
        <p:nvSpPr>
          <p:cNvPr id="74" name="Rectangle 66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0:57</a:t>
            </a:r>
          </a:p>
        </p:txBody>
      </p:sp>
      <p:sp>
        <p:nvSpPr>
          <p:cNvPr id="75" name="Rectangle 67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0:56</a:t>
            </a:r>
          </a:p>
        </p:txBody>
      </p:sp>
      <p:sp>
        <p:nvSpPr>
          <p:cNvPr id="76" name="Rectangle 68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0:55</a:t>
            </a:r>
          </a:p>
        </p:txBody>
      </p:sp>
      <p:sp>
        <p:nvSpPr>
          <p:cNvPr id="77" name="Rectangle 69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0:54</a:t>
            </a:r>
          </a:p>
        </p:txBody>
      </p:sp>
      <p:sp>
        <p:nvSpPr>
          <p:cNvPr id="78" name="Rectangle 70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0:53</a:t>
            </a:r>
          </a:p>
        </p:txBody>
      </p:sp>
      <p:sp>
        <p:nvSpPr>
          <p:cNvPr id="79" name="Rectangle 71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0:52</a:t>
            </a:r>
          </a:p>
        </p:txBody>
      </p:sp>
      <p:sp>
        <p:nvSpPr>
          <p:cNvPr id="80" name="Rectangle 72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0:51</a:t>
            </a:r>
          </a:p>
        </p:txBody>
      </p:sp>
      <p:sp>
        <p:nvSpPr>
          <p:cNvPr id="81" name="Rectangle 73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0:50</a:t>
            </a:r>
          </a:p>
        </p:txBody>
      </p:sp>
      <p:sp>
        <p:nvSpPr>
          <p:cNvPr id="82" name="Rectangle 74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0:49</a:t>
            </a:r>
          </a:p>
        </p:txBody>
      </p:sp>
      <p:sp>
        <p:nvSpPr>
          <p:cNvPr id="83" name="Rectangle 75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0:48</a:t>
            </a:r>
          </a:p>
        </p:txBody>
      </p:sp>
      <p:sp>
        <p:nvSpPr>
          <p:cNvPr id="84" name="Rectangle 76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0:47</a:t>
            </a:r>
          </a:p>
        </p:txBody>
      </p:sp>
      <p:sp>
        <p:nvSpPr>
          <p:cNvPr id="85" name="Rectangle 77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0:46</a:t>
            </a:r>
          </a:p>
        </p:txBody>
      </p:sp>
      <p:sp>
        <p:nvSpPr>
          <p:cNvPr id="86" name="Rectangle 78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0:45</a:t>
            </a:r>
          </a:p>
        </p:txBody>
      </p:sp>
      <p:sp>
        <p:nvSpPr>
          <p:cNvPr id="87" name="Rectangle 79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0:44</a:t>
            </a:r>
          </a:p>
        </p:txBody>
      </p:sp>
      <p:sp>
        <p:nvSpPr>
          <p:cNvPr id="88" name="Rectangle 80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0:43</a:t>
            </a:r>
          </a:p>
        </p:txBody>
      </p:sp>
      <p:sp>
        <p:nvSpPr>
          <p:cNvPr id="89" name="Rectangle 81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0:42</a:t>
            </a:r>
          </a:p>
        </p:txBody>
      </p:sp>
      <p:sp>
        <p:nvSpPr>
          <p:cNvPr id="90" name="Rectangle 82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0:41</a:t>
            </a:r>
          </a:p>
        </p:txBody>
      </p:sp>
      <p:sp>
        <p:nvSpPr>
          <p:cNvPr id="91" name="Rectangle 83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0:40</a:t>
            </a:r>
          </a:p>
        </p:txBody>
      </p:sp>
      <p:sp>
        <p:nvSpPr>
          <p:cNvPr id="92" name="Rectangle 84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0:39</a:t>
            </a:r>
          </a:p>
        </p:txBody>
      </p:sp>
      <p:sp>
        <p:nvSpPr>
          <p:cNvPr id="93" name="Rectangle 85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0:38</a:t>
            </a:r>
          </a:p>
        </p:txBody>
      </p:sp>
      <p:sp>
        <p:nvSpPr>
          <p:cNvPr id="94" name="Rectangle 86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0:37</a:t>
            </a:r>
          </a:p>
        </p:txBody>
      </p:sp>
      <p:sp>
        <p:nvSpPr>
          <p:cNvPr id="95" name="Rectangle 87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0:36</a:t>
            </a:r>
          </a:p>
        </p:txBody>
      </p:sp>
      <p:sp>
        <p:nvSpPr>
          <p:cNvPr id="96" name="Rectangle 88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0:35</a:t>
            </a:r>
          </a:p>
        </p:txBody>
      </p:sp>
      <p:sp>
        <p:nvSpPr>
          <p:cNvPr id="97" name="Rectangle 89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0:34</a:t>
            </a:r>
          </a:p>
        </p:txBody>
      </p:sp>
      <p:sp>
        <p:nvSpPr>
          <p:cNvPr id="98" name="Rectangle 90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0:33</a:t>
            </a:r>
          </a:p>
        </p:txBody>
      </p:sp>
      <p:sp>
        <p:nvSpPr>
          <p:cNvPr id="99" name="Rectangle 91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0:32</a:t>
            </a:r>
          </a:p>
        </p:txBody>
      </p:sp>
      <p:sp>
        <p:nvSpPr>
          <p:cNvPr id="100" name="Rectangle 92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0:31</a:t>
            </a:r>
          </a:p>
        </p:txBody>
      </p:sp>
      <p:sp>
        <p:nvSpPr>
          <p:cNvPr id="101" name="Rectangle 93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0:30</a:t>
            </a:r>
          </a:p>
        </p:txBody>
      </p:sp>
      <p:sp>
        <p:nvSpPr>
          <p:cNvPr id="102" name="Rectangle 94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0:29</a:t>
            </a:r>
          </a:p>
        </p:txBody>
      </p:sp>
      <p:sp>
        <p:nvSpPr>
          <p:cNvPr id="103" name="Rectangle 95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0:28</a:t>
            </a:r>
          </a:p>
        </p:txBody>
      </p:sp>
      <p:sp>
        <p:nvSpPr>
          <p:cNvPr id="104" name="Rectangle 96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0:27</a:t>
            </a:r>
          </a:p>
        </p:txBody>
      </p:sp>
      <p:sp>
        <p:nvSpPr>
          <p:cNvPr id="105" name="Rectangle 97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0:26</a:t>
            </a:r>
          </a:p>
        </p:txBody>
      </p:sp>
      <p:sp>
        <p:nvSpPr>
          <p:cNvPr id="106" name="Rectangle 98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0:25</a:t>
            </a:r>
          </a:p>
        </p:txBody>
      </p:sp>
      <p:sp>
        <p:nvSpPr>
          <p:cNvPr id="107" name="Rectangle 99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0:24</a:t>
            </a:r>
          </a:p>
        </p:txBody>
      </p:sp>
      <p:sp>
        <p:nvSpPr>
          <p:cNvPr id="108" name="Rectangle 100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0:23</a:t>
            </a:r>
          </a:p>
        </p:txBody>
      </p:sp>
      <p:sp>
        <p:nvSpPr>
          <p:cNvPr id="109" name="Rectangle 101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0:22</a:t>
            </a:r>
          </a:p>
        </p:txBody>
      </p:sp>
      <p:sp>
        <p:nvSpPr>
          <p:cNvPr id="110" name="Rectangle 102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0:21</a:t>
            </a:r>
          </a:p>
        </p:txBody>
      </p:sp>
      <p:sp>
        <p:nvSpPr>
          <p:cNvPr id="111" name="Rectangle 103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0:20</a:t>
            </a:r>
          </a:p>
        </p:txBody>
      </p:sp>
      <p:sp>
        <p:nvSpPr>
          <p:cNvPr id="112" name="Rectangle 104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0:19</a:t>
            </a:r>
          </a:p>
        </p:txBody>
      </p:sp>
      <p:sp>
        <p:nvSpPr>
          <p:cNvPr id="113" name="Rectangle 105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0:18</a:t>
            </a:r>
          </a:p>
        </p:txBody>
      </p:sp>
      <p:sp>
        <p:nvSpPr>
          <p:cNvPr id="114" name="Rectangle 106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0:17</a:t>
            </a:r>
          </a:p>
        </p:txBody>
      </p:sp>
      <p:sp>
        <p:nvSpPr>
          <p:cNvPr id="115" name="Rectangle 107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0:16</a:t>
            </a:r>
          </a:p>
        </p:txBody>
      </p:sp>
      <p:sp>
        <p:nvSpPr>
          <p:cNvPr id="116" name="Rectangle 108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0:15</a:t>
            </a:r>
          </a:p>
        </p:txBody>
      </p:sp>
      <p:sp>
        <p:nvSpPr>
          <p:cNvPr id="117" name="Rectangle 109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0:14</a:t>
            </a:r>
          </a:p>
        </p:txBody>
      </p:sp>
      <p:sp>
        <p:nvSpPr>
          <p:cNvPr id="118" name="Rectangle 110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0:13</a:t>
            </a:r>
          </a:p>
        </p:txBody>
      </p:sp>
      <p:sp>
        <p:nvSpPr>
          <p:cNvPr id="119" name="Rectangle 111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0:12</a:t>
            </a:r>
          </a:p>
        </p:txBody>
      </p:sp>
      <p:sp>
        <p:nvSpPr>
          <p:cNvPr id="120" name="Rectangle 112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0:11</a:t>
            </a:r>
          </a:p>
        </p:txBody>
      </p:sp>
      <p:sp>
        <p:nvSpPr>
          <p:cNvPr id="121" name="Rectangle 113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0:10</a:t>
            </a:r>
          </a:p>
        </p:txBody>
      </p:sp>
      <p:sp>
        <p:nvSpPr>
          <p:cNvPr id="122" name="Rectangle 114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0:09</a:t>
            </a:r>
          </a:p>
        </p:txBody>
      </p:sp>
      <p:sp>
        <p:nvSpPr>
          <p:cNvPr id="123" name="Rectangle 115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0:08</a:t>
            </a:r>
          </a:p>
        </p:txBody>
      </p:sp>
      <p:sp>
        <p:nvSpPr>
          <p:cNvPr id="124" name="Rectangle 116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0:07</a:t>
            </a:r>
          </a:p>
        </p:txBody>
      </p:sp>
      <p:sp>
        <p:nvSpPr>
          <p:cNvPr id="125" name="Rectangle 117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0:06</a:t>
            </a:r>
          </a:p>
        </p:txBody>
      </p:sp>
      <p:sp>
        <p:nvSpPr>
          <p:cNvPr id="126" name="Rectangle 118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0:05</a:t>
            </a:r>
          </a:p>
        </p:txBody>
      </p:sp>
      <p:sp>
        <p:nvSpPr>
          <p:cNvPr id="127" name="Rectangle 119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0:04</a:t>
            </a:r>
          </a:p>
        </p:txBody>
      </p:sp>
      <p:sp>
        <p:nvSpPr>
          <p:cNvPr id="128" name="Rectangle 120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0:03</a:t>
            </a:r>
          </a:p>
        </p:txBody>
      </p:sp>
      <p:sp>
        <p:nvSpPr>
          <p:cNvPr id="129" name="Rectangle 121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0:02</a:t>
            </a:r>
          </a:p>
        </p:txBody>
      </p:sp>
      <p:sp>
        <p:nvSpPr>
          <p:cNvPr id="130" name="Rectangle 122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0:01</a:t>
            </a:r>
          </a:p>
        </p:txBody>
      </p:sp>
      <p:sp>
        <p:nvSpPr>
          <p:cNvPr id="131" name="Rectangle 123"/>
          <p:cNvSpPr>
            <a:spLocks noChangeArrowheads="1"/>
          </p:cNvSpPr>
          <p:nvPr/>
        </p:nvSpPr>
        <p:spPr bwMode="auto">
          <a:xfrm>
            <a:off x="3384550" y="2909888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600">
                <a:latin typeface="Arial" pitchFamily="34" charset="0"/>
              </a:rPr>
              <a:t>End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470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480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490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500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520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530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540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550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560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570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5800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590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610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6200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6300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6400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6500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6600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6700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6800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6900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700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7100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7200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 nodeType="afterGroup">
                            <p:stCondLst>
                              <p:cond delay="73000"/>
                            </p:stCondLst>
                            <p:childTnLst>
                              <p:par>
                                <p:cTn id="2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 nodeType="afterGroup">
                            <p:stCondLst>
                              <p:cond delay="7400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7500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 nodeType="afterGroup">
                            <p:stCondLst>
                              <p:cond delay="76000"/>
                            </p:stCondLst>
                            <p:childTnLst>
                              <p:par>
                                <p:cTn id="2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 nodeType="afterGroup">
                            <p:stCondLst>
                              <p:cond delay="7700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 nodeType="afterGroup">
                            <p:stCondLst>
                              <p:cond delay="7800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7900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 nodeType="afterGroup">
                            <p:stCondLst>
                              <p:cond delay="800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 nodeType="afterGroup">
                            <p:stCondLst>
                              <p:cond delay="8100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 nodeType="afterGroup">
                            <p:stCondLst>
                              <p:cond delay="82000"/>
                            </p:stCondLst>
                            <p:childTnLst>
                              <p:par>
                                <p:cTn id="2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 nodeType="afterGroup">
                            <p:stCondLst>
                              <p:cond delay="830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 nodeType="afterGroup">
                            <p:stCondLst>
                              <p:cond delay="84000"/>
                            </p:stCondLst>
                            <p:childTnLst>
                              <p:par>
                                <p:cTn id="2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 nodeType="afterGroup">
                            <p:stCondLst>
                              <p:cond delay="85000"/>
                            </p:stCondLst>
                            <p:childTnLst>
                              <p:par>
                                <p:cTn id="2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 nodeType="afterGroup">
                            <p:stCondLst>
                              <p:cond delay="86000"/>
                            </p:stCondLst>
                            <p:childTnLst>
                              <p:par>
                                <p:cTn id="2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 nodeType="afterGroup">
                            <p:stCondLst>
                              <p:cond delay="87000"/>
                            </p:stCondLst>
                            <p:childTnLst>
                              <p:par>
                                <p:cTn id="2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 nodeType="afterGroup">
                            <p:stCondLst>
                              <p:cond delay="88000"/>
                            </p:stCondLst>
                            <p:childTnLst>
                              <p:par>
                                <p:cTn id="2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 nodeType="afterGroup">
                            <p:stCondLst>
                              <p:cond delay="890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 nodeType="afterGroup">
                            <p:stCondLst>
                              <p:cond delay="90000"/>
                            </p:stCondLst>
                            <p:childTnLst>
                              <p:par>
                                <p:cTn id="2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 nodeType="afterGroup">
                            <p:stCondLst>
                              <p:cond delay="91000"/>
                            </p:stCondLst>
                            <p:childTnLst>
                              <p:par>
                                <p:cTn id="2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 nodeType="afterGroup">
                            <p:stCondLst>
                              <p:cond delay="92000"/>
                            </p:stCondLst>
                            <p:childTnLst>
                              <p:par>
                                <p:cTn id="2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 nodeType="afterGroup">
                            <p:stCondLst>
                              <p:cond delay="93000"/>
                            </p:stCondLst>
                            <p:childTnLst>
                              <p:par>
                                <p:cTn id="2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 nodeType="afterGroup">
                            <p:stCondLst>
                              <p:cond delay="94000"/>
                            </p:stCondLst>
                            <p:childTnLst>
                              <p:par>
                                <p:cTn id="2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 nodeType="afterGroup">
                            <p:stCondLst>
                              <p:cond delay="95000"/>
                            </p:stCondLst>
                            <p:childTnLst>
                              <p:par>
                                <p:cTn id="2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 nodeType="afterGroup">
                            <p:stCondLst>
                              <p:cond delay="96000"/>
                            </p:stCondLst>
                            <p:childTnLst>
                              <p:par>
                                <p:cTn id="2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 nodeType="afterGroup">
                            <p:stCondLst>
                              <p:cond delay="97000"/>
                            </p:stCondLst>
                            <p:childTnLst>
                              <p:par>
                                <p:cTn id="2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 nodeType="afterGroup">
                            <p:stCondLst>
                              <p:cond delay="98000"/>
                            </p:stCondLst>
                            <p:childTnLst>
                              <p:par>
                                <p:cTn id="3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 nodeType="afterGroup">
                            <p:stCondLst>
                              <p:cond delay="99000"/>
                            </p:stCondLst>
                            <p:childTnLst>
                              <p:par>
                                <p:cTn id="3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 nodeType="afterGroup">
                            <p:stCondLst>
                              <p:cond delay="100000"/>
                            </p:stCondLst>
                            <p:childTnLst>
                              <p:par>
                                <p:cTn id="3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 nodeType="afterGroup">
                            <p:stCondLst>
                              <p:cond delay="10100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 nodeType="afterGroup">
                            <p:stCondLst>
                              <p:cond delay="102000"/>
                            </p:stCondLst>
                            <p:childTnLst>
                              <p:par>
                                <p:cTn id="3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 nodeType="afterGroup">
                            <p:stCondLst>
                              <p:cond delay="103000"/>
                            </p:stCondLst>
                            <p:childTnLst>
                              <p:par>
                                <p:cTn id="3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 nodeType="afterGroup">
                            <p:stCondLst>
                              <p:cond delay="104000"/>
                            </p:stCondLst>
                            <p:childTnLst>
                              <p:par>
                                <p:cTn id="3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 nodeType="afterGroup">
                            <p:stCondLst>
                              <p:cond delay="105000"/>
                            </p:stCondLst>
                            <p:childTnLst>
                              <p:par>
                                <p:cTn id="3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 nodeType="afterGroup">
                            <p:stCondLst>
                              <p:cond delay="106000"/>
                            </p:stCondLst>
                            <p:childTnLst>
                              <p:par>
                                <p:cTn id="3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 nodeType="afterGroup">
                            <p:stCondLst>
                              <p:cond delay="107000"/>
                            </p:stCondLst>
                            <p:childTnLst>
                              <p:par>
                                <p:cTn id="3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 nodeType="afterGroup">
                            <p:stCondLst>
                              <p:cond delay="108000"/>
                            </p:stCondLst>
                            <p:childTnLst>
                              <p:par>
                                <p:cTn id="3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 nodeType="afterGroup">
                            <p:stCondLst>
                              <p:cond delay="109000"/>
                            </p:stCondLst>
                            <p:childTnLst>
                              <p:par>
                                <p:cTn id="3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 nodeType="afterGroup">
                            <p:stCondLst>
                              <p:cond delay="110000"/>
                            </p:stCondLst>
                            <p:childTnLst>
                              <p:par>
                                <p:cTn id="3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 nodeType="afterGroup">
                            <p:stCondLst>
                              <p:cond delay="111000"/>
                            </p:stCondLst>
                            <p:childTnLst>
                              <p:par>
                                <p:cTn id="3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 nodeType="afterGroup">
                            <p:stCondLst>
                              <p:cond delay="112000"/>
                            </p:stCondLst>
                            <p:childTnLst>
                              <p:par>
                                <p:cTn id="3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 nodeType="afterGroup">
                            <p:stCondLst>
                              <p:cond delay="113000"/>
                            </p:stCondLst>
                            <p:childTnLst>
                              <p:par>
                                <p:cTn id="3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 nodeType="afterGroup">
                            <p:stCondLst>
                              <p:cond delay="114000"/>
                            </p:stCondLst>
                            <p:childTnLst>
                              <p:par>
                                <p:cTn id="3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 nodeType="afterGroup">
                            <p:stCondLst>
                              <p:cond delay="115000"/>
                            </p:stCondLst>
                            <p:childTnLst>
                              <p:par>
                                <p:cTn id="3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 nodeType="afterGroup">
                            <p:stCondLst>
                              <p:cond delay="116000"/>
                            </p:stCondLst>
                            <p:childTnLst>
                              <p:par>
                                <p:cTn id="3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 nodeType="afterGroup">
                            <p:stCondLst>
                              <p:cond delay="117000"/>
                            </p:stCondLst>
                            <p:childTnLst>
                              <p:par>
                                <p:cTn id="3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 nodeType="afterGroup">
                            <p:stCondLst>
                              <p:cond delay="118000"/>
                            </p:stCondLst>
                            <p:childTnLst>
                              <p:par>
                                <p:cTn id="3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 nodeType="afterGroup">
                            <p:stCondLst>
                              <p:cond delay="119000"/>
                            </p:stCondLst>
                            <p:childTnLst>
                              <p:par>
                                <p:cTn id="3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575" y="2263775"/>
            <a:ext cx="8229600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1">
                    <a:lumMod val="50000"/>
                  </a:schemeClr>
                </a:solidFill>
                <a:latin typeface="Gill Sans Ultra Bold" pitchFamily="34" charset="0"/>
                <a:ea typeface="+mj-ea"/>
              </a:rPr>
              <a:t>Show Me the Music!</a:t>
            </a:r>
            <a:endParaRPr lang="en-GB" dirty="0">
              <a:solidFill>
                <a:schemeClr val="accent1">
                  <a:lumMod val="50000"/>
                </a:schemeClr>
              </a:solidFill>
              <a:latin typeface="Gill Sans Ultra Bold" pitchFamily="34" charset="0"/>
              <a:ea typeface="+mj-e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867400" y="3200400"/>
            <a:ext cx="73025" cy="3603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 flipV="1">
            <a:off x="5940425" y="3200400"/>
            <a:ext cx="152400" cy="2952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5" name="TextBox 7"/>
          <p:cNvSpPr txBox="1">
            <a:spLocks noChangeArrowheads="1"/>
          </p:cNvSpPr>
          <p:nvPr/>
        </p:nvSpPr>
        <p:spPr bwMode="auto">
          <a:xfrm rot="-753248">
            <a:off x="5072063" y="1989138"/>
            <a:ext cx="20891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5400">
                <a:solidFill>
                  <a:srgbClr val="FF0000"/>
                </a:solidFill>
                <a:latin typeface="Inkpen2 Chords" pitchFamily="2" charset="0"/>
              </a:rPr>
              <a:t>Scottish</a:t>
            </a:r>
          </a:p>
        </p:txBody>
      </p:sp>
      <p:pic>
        <p:nvPicPr>
          <p:cNvPr id="10246" name="Picture 2" descr="http://rockhealth.com/rh/wp-content/uploads/2011/10/jerry-maguire-show-me-the-money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3" r="18710"/>
          <a:stretch>
            <a:fillRect/>
          </a:stretch>
        </p:blipFill>
        <p:spPr bwMode="auto">
          <a:xfrm>
            <a:off x="5292725" y="4221163"/>
            <a:ext cx="33115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ular Callout 10"/>
          <p:cNvSpPr/>
          <p:nvPr/>
        </p:nvSpPr>
        <p:spPr>
          <a:xfrm flipH="1">
            <a:off x="755650" y="1989138"/>
            <a:ext cx="8064500" cy="1944687"/>
          </a:xfrm>
          <a:prstGeom prst="wedgeRoundRect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0248" name="Picture 4" descr="http://www.picgifs.com/graphics/m/music-notes/graphics-music-notes-71969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4437063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6" descr="http://www.picgifs.com/graphics/m/music-notes/graphics-music-notes-71969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4941888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8" descr="http://www.picgifs.com/graphics/m/music-notes/graphics-music-notes-71969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292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245" grpId="0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rockhealth.com/rh/wp-content/uploads/2011/10/jerry-maguire-show-me-the-money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3" r="18710"/>
          <a:stretch>
            <a:fillRect/>
          </a:stretch>
        </p:blipFill>
        <p:spPr bwMode="auto">
          <a:xfrm>
            <a:off x="5508625" y="188913"/>
            <a:ext cx="33115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Callout 12"/>
          <p:cNvSpPr/>
          <p:nvPr/>
        </p:nvSpPr>
        <p:spPr>
          <a:xfrm flipH="1">
            <a:off x="3132138" y="44450"/>
            <a:ext cx="3743325" cy="1296988"/>
          </a:xfrm>
          <a:prstGeom prst="wedgeEllipseCallou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chemeClr val="bg2"/>
                </a:solidFill>
                <a:latin typeface="Gill Sans Ultra Bold" pitchFamily="34" charset="0"/>
              </a:rPr>
              <a:t>THE RULES...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79388" y="1125538"/>
            <a:ext cx="446405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b="1">
                <a:solidFill>
                  <a:schemeClr val="bg2"/>
                </a:solidFill>
              </a:rPr>
              <a:t>Listen to the following examples of Scottish Music.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 b="1">
              <a:solidFill>
                <a:schemeClr val="bg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>
                <a:solidFill>
                  <a:schemeClr val="bg2"/>
                </a:solidFill>
              </a:rPr>
              <a:t>Using the </a:t>
            </a:r>
            <a:r>
              <a:rPr lang="en-GB" altLang="en-US" sz="2400" b="1">
                <a:solidFill>
                  <a:schemeClr val="bg2"/>
                </a:solidFill>
              </a:rPr>
              <a:t>Show Me Boards </a:t>
            </a:r>
            <a:r>
              <a:rPr lang="en-GB" altLang="en-US" sz="2400">
                <a:solidFill>
                  <a:schemeClr val="bg2"/>
                </a:solidFill>
              </a:rPr>
              <a:t>provided, write down the answer</a:t>
            </a:r>
            <a:r>
              <a:rPr lang="en-GB" altLang="en-US" sz="2400" b="1">
                <a:solidFill>
                  <a:schemeClr val="bg2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 b="1">
              <a:solidFill>
                <a:schemeClr val="bg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b="1">
                <a:solidFill>
                  <a:schemeClr val="bg2"/>
                </a:solidFill>
              </a:rPr>
              <a:t>Get ready to explain why!</a:t>
            </a:r>
            <a:endParaRPr lang="en-GB" altLang="en-US" sz="2400">
              <a:solidFill>
                <a:schemeClr val="bg2"/>
              </a:solidFill>
            </a:endParaRPr>
          </a:p>
        </p:txBody>
      </p:sp>
      <p:pic>
        <p:nvPicPr>
          <p:cNvPr id="10248" name="Picture 10" descr="http://www.murphsblawg.com/wp-content/uploads/2010/10/light-bulb-guy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365625"/>
            <a:ext cx="2338388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  <p:bldP spid="15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>
                <a:solidFill>
                  <a:schemeClr val="bg2"/>
                </a:solidFill>
              </a:rPr>
              <a:t>Question One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GB" altLang="en-US" smtClean="0">
                <a:solidFill>
                  <a:schemeClr val="bg2"/>
                </a:solidFill>
              </a:rPr>
              <a:t>What Scottish Instrument is playing the </a:t>
            </a:r>
            <a:r>
              <a:rPr lang="en-GB" altLang="en-US" b="1" smtClean="0">
                <a:solidFill>
                  <a:schemeClr val="bg2"/>
                </a:solidFill>
              </a:rPr>
              <a:t>melody?</a:t>
            </a:r>
          </a:p>
          <a:p>
            <a:pPr eaLnBrk="1" hangingPunct="1">
              <a:buFont typeface="Wingdings 2" pitchFamily="18" charset="2"/>
              <a:buNone/>
            </a:pPr>
            <a:endParaRPr lang="en-GB" altLang="en-US" b="1" smtClean="0">
              <a:solidFill>
                <a:schemeClr val="bg2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endParaRPr lang="en-GB" altLang="en-US" b="1" smtClean="0">
              <a:solidFill>
                <a:schemeClr val="bg2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n-GB" altLang="en-US" b="1" smtClean="0">
                <a:solidFill>
                  <a:schemeClr val="bg2"/>
                </a:solidFill>
              </a:rPr>
              <a:t>Bagpipes			Accordion</a:t>
            </a:r>
          </a:p>
          <a:p>
            <a:pPr eaLnBrk="1" hangingPunct="1">
              <a:buFont typeface="Wingdings 2" pitchFamily="18" charset="2"/>
              <a:buNone/>
            </a:pPr>
            <a:endParaRPr lang="en-GB" altLang="en-US" b="1" smtClean="0">
              <a:solidFill>
                <a:schemeClr val="bg2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endParaRPr lang="en-GB" altLang="en-US" b="1" smtClean="0">
              <a:solidFill>
                <a:schemeClr val="bg2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n-GB" altLang="en-US" b="1" smtClean="0">
                <a:solidFill>
                  <a:schemeClr val="bg2"/>
                </a:solidFill>
              </a:rPr>
              <a:t>Clarsach			Violin</a:t>
            </a:r>
            <a:endParaRPr lang="en-GB" altLang="en-US" smtClean="0">
              <a:solidFill>
                <a:schemeClr val="bg2"/>
              </a:solidFill>
            </a:endParaRPr>
          </a:p>
        </p:txBody>
      </p:sp>
      <p:pic>
        <p:nvPicPr>
          <p:cNvPr id="12293" name="Picture 5" descr="http://www.clker.com/cliparts/6/9/4/X/4/Y/correct-tick-m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068638"/>
            <a:ext cx="110648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agpipes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1969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>
                <a:solidFill>
                  <a:schemeClr val="bg2"/>
                </a:solidFill>
              </a:rPr>
              <a:t>Question Two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GB" altLang="en-US" smtClean="0">
                <a:solidFill>
                  <a:schemeClr val="bg2"/>
                </a:solidFill>
              </a:rPr>
              <a:t>This Question features a </a:t>
            </a:r>
            <a:r>
              <a:rPr lang="en-GB" altLang="en-US" b="1" smtClean="0">
                <a:solidFill>
                  <a:schemeClr val="bg2"/>
                </a:solidFill>
              </a:rPr>
              <a:t>Scottish Waltz.</a:t>
            </a:r>
          </a:p>
          <a:p>
            <a:pPr eaLnBrk="1" hangingPunct="1">
              <a:buFont typeface="Wingdings 2" pitchFamily="18" charset="2"/>
              <a:buNone/>
            </a:pPr>
            <a:endParaRPr lang="en-GB" altLang="en-US" b="1" smtClean="0">
              <a:solidFill>
                <a:schemeClr val="bg2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n-GB" altLang="en-US" b="1" smtClean="0">
                <a:solidFill>
                  <a:schemeClr val="bg2"/>
                </a:solidFill>
              </a:rPr>
              <a:t>How can this be identified as a Waltz?</a:t>
            </a:r>
          </a:p>
          <a:p>
            <a:pPr eaLnBrk="1" hangingPunct="1">
              <a:buFont typeface="Wingdings 2" pitchFamily="18" charset="2"/>
              <a:buNone/>
            </a:pPr>
            <a:endParaRPr lang="en-GB" altLang="en-US" b="1" smtClean="0">
              <a:solidFill>
                <a:schemeClr val="bg2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n-GB" altLang="en-US" b="1" smtClean="0">
                <a:solidFill>
                  <a:schemeClr val="bg2"/>
                </a:solidFill>
              </a:rPr>
              <a:t>Give two answers.</a:t>
            </a:r>
            <a:endParaRPr lang="en-GB" altLang="en-US" smtClean="0">
              <a:solidFill>
                <a:schemeClr val="bg2"/>
              </a:solidFill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39750" y="4724400"/>
            <a:ext cx="51117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b="1">
                <a:solidFill>
                  <a:schemeClr val="bg2"/>
                </a:solidFill>
                <a:latin typeface="Arial" pitchFamily="34" charset="0"/>
              </a:rPr>
              <a:t>3 Beats in a Bar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1800" b="1">
              <a:solidFill>
                <a:schemeClr val="bg2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b="1">
                <a:solidFill>
                  <a:schemeClr val="bg2"/>
                </a:solidFill>
                <a:latin typeface="Arial" pitchFamily="34" charset="0"/>
              </a:rPr>
              <a:t>Slow, Stately Pulse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1800" b="1">
              <a:solidFill>
                <a:schemeClr val="bg2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b="1">
                <a:solidFill>
                  <a:schemeClr val="bg2"/>
                </a:solidFill>
                <a:latin typeface="Arial" pitchFamily="34" charset="0"/>
              </a:rPr>
              <a:t>Emphasis on the first beat</a:t>
            </a:r>
          </a:p>
        </p:txBody>
      </p:sp>
      <p:pic>
        <p:nvPicPr>
          <p:cNvPr id="2" name="waltz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5" y="11969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>
                <a:solidFill>
                  <a:schemeClr val="bg2"/>
                </a:solidFill>
              </a:rPr>
              <a:t>Question Three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GB" altLang="en-US" smtClean="0">
                <a:solidFill>
                  <a:schemeClr val="bg2"/>
                </a:solidFill>
              </a:rPr>
              <a:t>This is an example of </a:t>
            </a:r>
            <a:r>
              <a:rPr lang="en-GB" altLang="en-US" b="1" smtClean="0">
                <a:solidFill>
                  <a:schemeClr val="bg2"/>
                </a:solidFill>
              </a:rPr>
              <a:t>Scottish Vocal Music.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GB" altLang="en-US" smtClean="0">
                <a:solidFill>
                  <a:schemeClr val="bg2"/>
                </a:solidFill>
              </a:rPr>
              <a:t>Write down the type of Vocal Music playing.</a:t>
            </a:r>
          </a:p>
          <a:p>
            <a:pPr eaLnBrk="1" hangingPunct="1">
              <a:buFont typeface="Wingdings 2" pitchFamily="18" charset="2"/>
              <a:buNone/>
            </a:pPr>
            <a:endParaRPr lang="en-GB" altLang="en-US" smtClean="0">
              <a:solidFill>
                <a:schemeClr val="bg2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n-GB" altLang="en-US" smtClean="0">
                <a:solidFill>
                  <a:schemeClr val="bg2"/>
                </a:solidFill>
              </a:rPr>
              <a:t>Gaelic Psalm			Bothy Ballad</a:t>
            </a:r>
          </a:p>
          <a:p>
            <a:pPr eaLnBrk="1" hangingPunct="1">
              <a:buFont typeface="Wingdings 2" pitchFamily="18" charset="2"/>
              <a:buNone/>
            </a:pPr>
            <a:endParaRPr lang="en-GB" altLang="en-US" smtClean="0">
              <a:solidFill>
                <a:schemeClr val="bg2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n-GB" altLang="en-US" smtClean="0">
                <a:solidFill>
                  <a:schemeClr val="bg2"/>
                </a:solidFill>
              </a:rPr>
              <a:t>Waulking Song		Mouth Music</a:t>
            </a:r>
          </a:p>
        </p:txBody>
      </p:sp>
      <p:pic>
        <p:nvPicPr>
          <p:cNvPr id="4" name="Picture 5" descr="http://www.clker.com/cliparts/6/9/4/X/4/Y/correct-tick-m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005263"/>
            <a:ext cx="11049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outhmusic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1969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2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>
                <a:solidFill>
                  <a:schemeClr val="bg2"/>
                </a:solidFill>
              </a:rPr>
              <a:t>Question Four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GB" altLang="en-US" smtClean="0">
                <a:solidFill>
                  <a:schemeClr val="bg2"/>
                </a:solidFill>
              </a:rPr>
              <a:t>This is an example of a </a:t>
            </a:r>
            <a:r>
              <a:rPr lang="en-GB" altLang="en-US" b="1" smtClean="0">
                <a:solidFill>
                  <a:schemeClr val="bg2"/>
                </a:solidFill>
              </a:rPr>
              <a:t>Scottish Dance.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GB" altLang="en-US" smtClean="0">
                <a:solidFill>
                  <a:schemeClr val="bg2"/>
                </a:solidFill>
              </a:rPr>
              <a:t>Write down the Scottish Dance playing.</a:t>
            </a:r>
          </a:p>
          <a:p>
            <a:pPr eaLnBrk="1" hangingPunct="1">
              <a:buFont typeface="Wingdings 2" pitchFamily="18" charset="2"/>
              <a:buNone/>
            </a:pPr>
            <a:endParaRPr lang="en-GB" altLang="en-US" smtClean="0">
              <a:solidFill>
                <a:schemeClr val="bg2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endParaRPr lang="en-GB" altLang="en-US" smtClean="0">
              <a:solidFill>
                <a:schemeClr val="bg2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n-GB" altLang="en-US" smtClean="0">
                <a:solidFill>
                  <a:schemeClr val="bg2"/>
                </a:solidFill>
              </a:rPr>
              <a:t>March		Reel</a:t>
            </a:r>
          </a:p>
          <a:p>
            <a:pPr eaLnBrk="1" hangingPunct="1">
              <a:buFont typeface="Wingdings 2" pitchFamily="18" charset="2"/>
              <a:buNone/>
            </a:pPr>
            <a:endParaRPr lang="en-GB" altLang="en-US" smtClean="0">
              <a:solidFill>
                <a:schemeClr val="bg2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n-GB" altLang="en-US" smtClean="0">
                <a:solidFill>
                  <a:schemeClr val="bg2"/>
                </a:solidFill>
              </a:rPr>
              <a:t>Strathspey		Slow Air</a:t>
            </a:r>
          </a:p>
        </p:txBody>
      </p:sp>
      <p:pic>
        <p:nvPicPr>
          <p:cNvPr id="4" name="Picture 5" descr="http://www.clker.com/cliparts/6/9/4/X/4/Y/correct-tick-m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3573463"/>
            <a:ext cx="1106488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el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12684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>
                <a:solidFill>
                  <a:schemeClr val="bg2"/>
                </a:solidFill>
              </a:rPr>
              <a:t>Question Five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GB" altLang="en-US" smtClean="0">
                <a:solidFill>
                  <a:schemeClr val="bg2"/>
                </a:solidFill>
              </a:rPr>
              <a:t>Write Down </a:t>
            </a:r>
            <a:r>
              <a:rPr lang="en-GB" altLang="en-US" b="1" smtClean="0">
                <a:solidFill>
                  <a:schemeClr val="bg2"/>
                </a:solidFill>
              </a:rPr>
              <a:t>two </a:t>
            </a:r>
            <a:r>
              <a:rPr lang="en-GB" altLang="en-US" smtClean="0">
                <a:solidFill>
                  <a:schemeClr val="bg2"/>
                </a:solidFill>
              </a:rPr>
              <a:t>concepts that describe the music playing.</a:t>
            </a:r>
          </a:p>
          <a:p>
            <a:pPr eaLnBrk="1" hangingPunct="1">
              <a:buFont typeface="Wingdings 2" pitchFamily="18" charset="2"/>
              <a:buNone/>
            </a:pPr>
            <a:endParaRPr lang="en-GB" altLang="en-US" smtClean="0">
              <a:solidFill>
                <a:schemeClr val="bg2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n-GB" altLang="en-US" smtClean="0">
                <a:solidFill>
                  <a:schemeClr val="bg2"/>
                </a:solidFill>
              </a:rPr>
              <a:t>Fiddle			Pibroch</a:t>
            </a:r>
          </a:p>
          <a:p>
            <a:pPr eaLnBrk="1" hangingPunct="1">
              <a:buFont typeface="Wingdings 2" pitchFamily="18" charset="2"/>
              <a:buNone/>
            </a:pPr>
            <a:endParaRPr lang="en-GB" altLang="en-US" smtClean="0">
              <a:solidFill>
                <a:schemeClr val="bg2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endParaRPr lang="en-GB" altLang="en-US" smtClean="0">
              <a:solidFill>
                <a:schemeClr val="bg2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n-GB" altLang="en-US" smtClean="0">
                <a:solidFill>
                  <a:schemeClr val="bg2"/>
                </a:solidFill>
              </a:rPr>
              <a:t>Accordion		Scotch Snap</a:t>
            </a:r>
          </a:p>
        </p:txBody>
      </p:sp>
      <p:pic>
        <p:nvPicPr>
          <p:cNvPr id="4" name="Picture 5" descr="http://www.clker.com/cliparts/6/9/4/X/4/Y/correct-tick-m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997200"/>
            <a:ext cx="1106487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http://www.clker.com/cliparts/6/9/4/X/4/Y/correct-tick-m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437063"/>
            <a:ext cx="11049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8" descr="http://www.clker.com/cliparts/n/y/e/0/6/K/simple-cartoon-house-h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5876925"/>
            <a:ext cx="8683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trathspey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763" y="11969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1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media-1.web.britannica.com/eb-media/54/68754-004-AE509326.jpg"/>
          <p:cNvPicPr>
            <a:picLocks noChangeAspect="1" noChangeArrowheads="1"/>
          </p:cNvPicPr>
          <p:nvPr/>
        </p:nvPicPr>
        <p:blipFill>
          <a:blip r:embed="rId2">
            <a:lum bright="38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7" r="8353"/>
          <a:stretch>
            <a:fillRect/>
          </a:stretch>
        </p:blipFill>
        <p:spPr bwMode="auto">
          <a:xfrm>
            <a:off x="323850" y="908050"/>
            <a:ext cx="3024188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850" y="908050"/>
            <a:ext cx="3097213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hlinkClick r:id="rId3" action="ppaction://hlinksldjump"/>
              </a:rPr>
              <a:t>Scottish Dances</a:t>
            </a:r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</p:txBody>
      </p:sp>
      <p:pic>
        <p:nvPicPr>
          <p:cNvPr id="8196" name="Picture 4" descr="http://www.photography-scotland.com/wp-content/uploads/2010/10/Shindiggery-instruments03resized-watermarked.jpg"/>
          <p:cNvPicPr>
            <a:picLocks noChangeAspect="1" noChangeArrowheads="1"/>
          </p:cNvPicPr>
          <p:nvPr/>
        </p:nvPicPr>
        <p:blipFill>
          <a:blip r:embed="rId4">
            <a:lum bright="42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3" y="908050"/>
            <a:ext cx="3132137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35600" y="981075"/>
            <a:ext cx="4103688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hlinkClick r:id="rId5" action="ppaction://hlinksldjump"/>
              </a:rPr>
              <a:t>Scottish Instruments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</p:txBody>
      </p:sp>
      <p:pic>
        <p:nvPicPr>
          <p:cNvPr id="8198" name="Picture 7" descr="http://images.ukfestivalguides.com/gallery_images/julie-fowlis/julie-fowlis_9.jpg"/>
          <p:cNvPicPr>
            <a:picLocks noChangeAspect="1" noChangeArrowheads="1"/>
          </p:cNvPicPr>
          <p:nvPr/>
        </p:nvPicPr>
        <p:blipFill>
          <a:blip r:embed="rId6">
            <a:lum bright="30000"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500438"/>
            <a:ext cx="2305050" cy="296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3573463"/>
            <a:ext cx="3097213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hlinkClick r:id="rId7" action="ppaction://hlinksldjump"/>
              </a:rPr>
              <a:t>Scottish Vocal Traditions</a:t>
            </a:r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</p:txBody>
      </p:sp>
      <p:pic>
        <p:nvPicPr>
          <p:cNvPr id="8200" name="Picture 9" descr="http://www.scran.ac.uk/packs/exhibitions/learning_materials/webs/55/EirisgeighLuadhadh1899_1_mor.jpg"/>
          <p:cNvPicPr>
            <a:picLocks noChangeAspect="1" noChangeArrowheads="1"/>
          </p:cNvPicPr>
          <p:nvPr/>
        </p:nvPicPr>
        <p:blipFill>
          <a:blip r:embed="rId8">
            <a:lum bright="42000" contras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157663"/>
            <a:ext cx="3516312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46788" y="4149725"/>
            <a:ext cx="3097212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hlinkClick r:id="rId9" action="ppaction://hlinksldjump"/>
              </a:rPr>
              <a:t>Gaelic Vocal Traditions</a:t>
            </a:r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635375" y="1341438"/>
            <a:ext cx="1800225" cy="1871662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0" action="ppaction://hlinksldjump"/>
              </a:rPr>
              <a:t>Revision Activity</a:t>
            </a:r>
            <a:endPara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Oval 10"/>
          <p:cNvSpPr/>
          <p:nvPr/>
        </p:nvSpPr>
        <p:spPr>
          <a:xfrm>
            <a:off x="3635375" y="4508500"/>
            <a:ext cx="1800225" cy="18732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1" action="ppaction://hlinksldjump"/>
              </a:rPr>
              <a:t>Scottish Music Test</a:t>
            </a:r>
            <a:endPara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0825" y="2349500"/>
            <a:ext cx="3097213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hlinkClick r:id="rId12" action="ppaction://hlinksldjump"/>
              </a:rPr>
              <a:t>Revision</a:t>
            </a:r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949950"/>
            <a:ext cx="3097213" cy="5222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GB" altLang="en-US" sz="28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Revision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67400" y="2492375"/>
            <a:ext cx="3097213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hlinkClick r:id="rId13" action="ppaction://hlinksldjump"/>
              </a:rPr>
              <a:t>Revision</a:t>
            </a:r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46788" y="5876925"/>
            <a:ext cx="3097212" cy="5222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GB" altLang="en-US" sz="28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Revision</a:t>
            </a:r>
          </a:p>
        </p:txBody>
      </p:sp>
      <p:pic>
        <p:nvPicPr>
          <p:cNvPr id="8208" name="Picture 17" descr="http://www.fantasypartystore.com/prodimages/video_icon.gif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420938"/>
            <a:ext cx="4556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17" descr="http://www.fantasypartystore.com/prodimages/video_icon.gif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276475"/>
            <a:ext cx="4556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17" descr="http://www.fantasypartystore.com/prodimages/video_icon.gif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6021388"/>
            <a:ext cx="454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17" descr="http://www.fantasypartystore.com/prodimages/video_icon.gif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5949950"/>
            <a:ext cx="4556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>
                <a:latin typeface="Andalus" pitchFamily="18" charset="-78"/>
                <a:cs typeface="Andalus" pitchFamily="18" charset="-78"/>
              </a:rPr>
              <a:t>Waltz</a:t>
            </a:r>
          </a:p>
        </p:txBody>
      </p:sp>
      <p:pic>
        <p:nvPicPr>
          <p:cNvPr id="9219" name="Picture 6" descr="http://ichef.bbci.co.uk/images/ic/512xn/legacy/supporting/39b4dccdb1382b6f301363cfc0728336c6c234c7.jpg?nodefault=tr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844675"/>
            <a:ext cx="4032250" cy="475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1"/>
          <p:cNvSpPr txBox="1">
            <a:spLocks noChangeArrowheads="1"/>
          </p:cNvSpPr>
          <p:nvPr/>
        </p:nvSpPr>
        <p:spPr bwMode="auto">
          <a:xfrm>
            <a:off x="4932363" y="1916113"/>
            <a:ext cx="3975100" cy="310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15A0FF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5A0FF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EA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chemeClr val="bg2"/>
                </a:solidFill>
                <a:latin typeface="Arial" pitchFamily="34" charset="0"/>
              </a:rPr>
              <a:t>A </a:t>
            </a:r>
            <a:r>
              <a:rPr lang="en-US" altLang="en-US" sz="2800" b="1">
                <a:solidFill>
                  <a:schemeClr val="bg2"/>
                </a:solidFill>
                <a:latin typeface="Arial" pitchFamily="34" charset="0"/>
              </a:rPr>
              <a:t>waltz </a:t>
            </a:r>
            <a:r>
              <a:rPr lang="en-US" altLang="en-US" sz="2800">
                <a:solidFill>
                  <a:schemeClr val="bg2"/>
                </a:solidFill>
                <a:latin typeface="Arial" pitchFamily="34" charset="0"/>
              </a:rPr>
              <a:t>is a slow dance with 3 beats in the bar.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chemeClr val="bg2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chemeClr val="bg2"/>
                </a:solidFill>
                <a:latin typeface="Arial" pitchFamily="34" charset="0"/>
              </a:rPr>
              <a:t>The emphasis is on the first beat so the dancersknow where they are in the music.</a:t>
            </a:r>
          </a:p>
        </p:txBody>
      </p:sp>
      <p:pic>
        <p:nvPicPr>
          <p:cNvPr id="2" name="waltz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8" y="10525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>
                <a:latin typeface="Andalus" pitchFamily="18" charset="-78"/>
                <a:cs typeface="Andalus" pitchFamily="18" charset="-78"/>
              </a:rPr>
              <a:t>March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457200" y="2565400"/>
            <a:ext cx="8229600" cy="3560763"/>
          </a:xfrm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en-GB" altLang="en-US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A </a:t>
            </a:r>
            <a:r>
              <a:rPr lang="en-GB" altLang="en-US" b="1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March </a:t>
            </a:r>
            <a:r>
              <a:rPr lang="en-GB" altLang="en-US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has a strong steady pulse.</a:t>
            </a:r>
          </a:p>
          <a:p>
            <a:pPr eaLnBrk="1" hangingPunct="1">
              <a:buFont typeface="Arial" pitchFamily="34" charset="0"/>
              <a:buNone/>
            </a:pPr>
            <a:endParaRPr lang="en-GB" altLang="en-US" smtClean="0">
              <a:solidFill>
                <a:schemeClr val="bg2"/>
              </a:solidFill>
              <a:latin typeface="Andalus" pitchFamily="18" charset="-78"/>
              <a:cs typeface="Andalus" pitchFamily="18" charset="-78"/>
            </a:endParaRPr>
          </a:p>
          <a:p>
            <a:pPr eaLnBrk="1" hangingPunct="1">
              <a:buFont typeface="Arial" pitchFamily="34" charset="0"/>
              <a:buNone/>
            </a:pPr>
            <a:r>
              <a:rPr lang="en-GB" altLang="en-US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It has 2 or 4 beats in a bar.</a:t>
            </a:r>
          </a:p>
          <a:p>
            <a:pPr eaLnBrk="1" hangingPunct="1"/>
            <a:endParaRPr lang="en-GB" altLang="en-US" smtClean="0">
              <a:solidFill>
                <a:schemeClr val="bg2"/>
              </a:solidFill>
            </a:endParaRPr>
          </a:p>
          <a:p>
            <a:pPr eaLnBrk="1" hangingPunct="1"/>
            <a:endParaRPr lang="en-GB" altLang="en-US" smtClean="0">
              <a:solidFill>
                <a:schemeClr val="bg2"/>
              </a:solidFill>
            </a:endParaRPr>
          </a:p>
        </p:txBody>
      </p:sp>
      <p:pic>
        <p:nvPicPr>
          <p:cNvPr id="10244" name="Picture 2" descr="http://dumais.us/newtown/blog/wp-content/uploads/2011/08/Marching_Band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0"/>
            <a:ext cx="28575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 descr="http://www.leafpile.com/TravelLog/Scotland/Games/Pipe%20ban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3716338"/>
            <a:ext cx="3779837" cy="259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arch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0525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>
                <a:latin typeface="Andalus" pitchFamily="18" charset="-78"/>
                <a:cs typeface="Andalus" pitchFamily="18" charset="-78"/>
              </a:rPr>
              <a:t>Strathspey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323850" y="2027238"/>
            <a:ext cx="8229600" cy="3562350"/>
          </a:xfrm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en-GB" altLang="en-US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A</a:t>
            </a:r>
            <a:r>
              <a:rPr lang="en-GB" altLang="en-US" b="1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 Strathspey </a:t>
            </a:r>
            <a:r>
              <a:rPr lang="en-GB" altLang="en-US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has 2 or 4 beats in a bar.</a:t>
            </a:r>
          </a:p>
          <a:p>
            <a:pPr eaLnBrk="1" hangingPunct="1">
              <a:buFont typeface="Arial" pitchFamily="34" charset="0"/>
              <a:buNone/>
            </a:pPr>
            <a:endParaRPr lang="en-GB" altLang="en-US" smtClean="0">
              <a:solidFill>
                <a:schemeClr val="bg2"/>
              </a:solidFill>
              <a:latin typeface="Andalus" pitchFamily="18" charset="-78"/>
              <a:cs typeface="Andalus" pitchFamily="18" charset="-78"/>
            </a:endParaRPr>
          </a:p>
          <a:p>
            <a:pPr eaLnBrk="1" hangingPunct="1">
              <a:buFont typeface="Arial" pitchFamily="34" charset="0"/>
              <a:buNone/>
            </a:pPr>
            <a:r>
              <a:rPr lang="en-GB" altLang="en-US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It usually features a </a:t>
            </a:r>
            <a:r>
              <a:rPr lang="en-GB" altLang="en-US" b="1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Scots Snap.</a:t>
            </a:r>
            <a:endParaRPr lang="en-GB" altLang="en-US" smtClean="0">
              <a:solidFill>
                <a:schemeClr val="bg2"/>
              </a:solidFill>
              <a:latin typeface="Andalus" pitchFamily="18" charset="-78"/>
              <a:cs typeface="Andalus" pitchFamily="18" charset="-78"/>
            </a:endParaRPr>
          </a:p>
          <a:p>
            <a:pPr eaLnBrk="1" hangingPunct="1"/>
            <a:endParaRPr lang="en-GB" altLang="en-US" smtClean="0">
              <a:solidFill>
                <a:schemeClr val="bg2"/>
              </a:solidFill>
            </a:endParaRPr>
          </a:p>
        </p:txBody>
      </p:sp>
      <p:pic>
        <p:nvPicPr>
          <p:cNvPr id="11268" name="Picture 2" descr="http://www.dunalastair.co.uk/images/700/Highland-Dancer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292600"/>
            <a:ext cx="3036888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4" descr="http://mobiusband.com/blog/wp-content/uploads/2008/06/finger_sna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500438"/>
            <a:ext cx="3133725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www.flags.net/images/largeflags/UNKG0101.GIF"/>
          <p:cNvPicPr>
            <a:picLocks noChangeAspect="1" noChangeArrowheads="1"/>
          </p:cNvPicPr>
          <p:nvPr/>
        </p:nvPicPr>
        <p:blipFill>
          <a:blip r:embed="rId6" cstate="print">
            <a:lum bright="27000"/>
          </a:blip>
          <a:srcRect/>
          <a:stretch>
            <a:fillRect/>
          </a:stretch>
        </p:blipFill>
        <p:spPr bwMode="auto">
          <a:xfrm>
            <a:off x="6876256" y="260648"/>
            <a:ext cx="1866666" cy="112868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" name="strathspey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0842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>
                <a:latin typeface="Andalus" pitchFamily="18" charset="-78"/>
                <a:cs typeface="Andalus" pitchFamily="18" charset="-78"/>
              </a:rPr>
              <a:t>Scotch Snap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en-GB" altLang="en-US" smtClean="0">
                <a:solidFill>
                  <a:schemeClr val="bg2"/>
                </a:solidFill>
              </a:rPr>
              <a:t>A </a:t>
            </a:r>
            <a:r>
              <a:rPr lang="en-GB" altLang="en-US" b="1" smtClean="0">
                <a:solidFill>
                  <a:schemeClr val="bg2"/>
                </a:solidFill>
              </a:rPr>
              <a:t>Scotch Snap </a:t>
            </a:r>
            <a:r>
              <a:rPr lang="en-GB" altLang="en-US" smtClean="0">
                <a:solidFill>
                  <a:schemeClr val="bg2"/>
                </a:solidFill>
              </a:rPr>
              <a:t>is a quick, accented note before the main beat.</a:t>
            </a:r>
          </a:p>
          <a:p>
            <a:pPr eaLnBrk="1" hangingPunct="1">
              <a:buFont typeface="Arial" pitchFamily="34" charset="0"/>
              <a:buNone/>
            </a:pPr>
            <a:r>
              <a:rPr lang="en-GB" altLang="en-US" smtClean="0">
                <a:solidFill>
                  <a:schemeClr val="bg2"/>
                </a:solidFill>
              </a:rPr>
              <a:t>Most commonly found in a </a:t>
            </a:r>
            <a:r>
              <a:rPr lang="en-GB" altLang="en-US" b="1" smtClean="0">
                <a:solidFill>
                  <a:schemeClr val="bg2"/>
                </a:solidFill>
              </a:rPr>
              <a:t>Strathspey.</a:t>
            </a:r>
          </a:p>
          <a:p>
            <a:pPr eaLnBrk="1" hangingPunct="1">
              <a:buFont typeface="Arial" pitchFamily="34" charset="0"/>
              <a:buNone/>
            </a:pPr>
            <a:r>
              <a:rPr lang="en-GB" altLang="en-US" smtClean="0">
                <a:solidFill>
                  <a:schemeClr val="bg2"/>
                </a:solidFill>
              </a:rPr>
              <a:t>Also known as a </a:t>
            </a:r>
            <a:r>
              <a:rPr lang="en-GB" altLang="en-US" b="1" smtClean="0">
                <a:solidFill>
                  <a:schemeClr val="bg2"/>
                </a:solidFill>
              </a:rPr>
              <a:t>grace note.</a:t>
            </a:r>
            <a:endParaRPr lang="en-GB" altLang="en-US" smtClean="0">
              <a:solidFill>
                <a:schemeClr val="bg2"/>
              </a:solidFill>
            </a:endParaRPr>
          </a:p>
        </p:txBody>
      </p:sp>
      <p:pic>
        <p:nvPicPr>
          <p:cNvPr id="12292" name="Picture 2" descr="http://www.websters-online-dictionary.org/images/wiki/wikipedia/en/3/35/Acciaccatura_nota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84"/>
          <a:stretch>
            <a:fillRect/>
          </a:stretch>
        </p:blipFill>
        <p:spPr bwMode="auto">
          <a:xfrm>
            <a:off x="2771775" y="4149725"/>
            <a:ext cx="3240088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5003800" y="4076700"/>
            <a:ext cx="936625" cy="223202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2294" name="Picture 4" descr="http://mobiusband.com/blog/wp-content/uploads/2008/06/finger_sn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221163"/>
            <a:ext cx="192881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>
                <a:latin typeface="Andalus" pitchFamily="18" charset="-78"/>
                <a:cs typeface="Andalus" pitchFamily="18" charset="-78"/>
              </a:rPr>
              <a:t>Reel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323850" y="1811338"/>
            <a:ext cx="8229600" cy="3562350"/>
          </a:xfrm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en-GB" altLang="en-US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A</a:t>
            </a:r>
            <a:r>
              <a:rPr lang="en-GB" altLang="en-US" b="1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 Reel </a:t>
            </a:r>
            <a:r>
              <a:rPr lang="en-GB" altLang="en-US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has 2 or 4 beats in a bar.</a:t>
            </a:r>
          </a:p>
          <a:p>
            <a:pPr eaLnBrk="1" hangingPunct="1">
              <a:buFont typeface="Arial" pitchFamily="34" charset="0"/>
              <a:buNone/>
            </a:pPr>
            <a:endParaRPr lang="en-GB" altLang="en-US" smtClean="0">
              <a:solidFill>
                <a:schemeClr val="bg2"/>
              </a:solidFill>
              <a:latin typeface="Andalus" pitchFamily="18" charset="-78"/>
              <a:cs typeface="Andalus" pitchFamily="18" charset="-78"/>
            </a:endParaRPr>
          </a:p>
          <a:p>
            <a:pPr eaLnBrk="1" hangingPunct="1">
              <a:buFont typeface="Arial" pitchFamily="34" charset="0"/>
              <a:buNone/>
            </a:pPr>
            <a:r>
              <a:rPr lang="en-GB" altLang="en-US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It has a fast pulse.</a:t>
            </a:r>
          </a:p>
          <a:p>
            <a:pPr eaLnBrk="1" hangingPunct="1">
              <a:buFont typeface="Arial" pitchFamily="34" charset="0"/>
              <a:buNone/>
            </a:pPr>
            <a:endParaRPr lang="en-GB" altLang="en-US" smtClean="0">
              <a:solidFill>
                <a:schemeClr val="bg2"/>
              </a:solidFill>
              <a:latin typeface="Andalus" pitchFamily="18" charset="-78"/>
              <a:cs typeface="Andalus" pitchFamily="18" charset="-78"/>
            </a:endParaRPr>
          </a:p>
          <a:p>
            <a:pPr eaLnBrk="1" hangingPunct="1">
              <a:buFont typeface="Arial" pitchFamily="34" charset="0"/>
              <a:buNone/>
            </a:pPr>
            <a:r>
              <a:rPr lang="en-GB" altLang="en-US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Reel – </a:t>
            </a:r>
            <a:r>
              <a:rPr lang="en-GB" altLang="en-US" b="1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RUN!</a:t>
            </a:r>
            <a:endParaRPr lang="en-GB" altLang="en-US" smtClean="0">
              <a:solidFill>
                <a:schemeClr val="bg2"/>
              </a:solidFill>
              <a:latin typeface="Andalus" pitchFamily="18" charset="-78"/>
              <a:cs typeface="Andalus" pitchFamily="18" charset="-78"/>
            </a:endParaRPr>
          </a:p>
          <a:p>
            <a:pPr eaLnBrk="1" hangingPunct="1">
              <a:buFont typeface="Arial" pitchFamily="34" charset="0"/>
              <a:buNone/>
            </a:pPr>
            <a:endParaRPr lang="en-GB" altLang="en-US" smtClean="0">
              <a:solidFill>
                <a:schemeClr val="bg2"/>
              </a:solidFill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8" name="Picture 2" descr="http://www.flags.net/images/largeflags/UNKG0101.GIF"/>
          <p:cNvPicPr>
            <a:picLocks noChangeAspect="1" noChangeArrowheads="1"/>
          </p:cNvPicPr>
          <p:nvPr/>
        </p:nvPicPr>
        <p:blipFill>
          <a:blip r:embed="rId4" cstate="print">
            <a:lum bright="27000"/>
          </a:blip>
          <a:srcRect/>
          <a:stretch>
            <a:fillRect/>
          </a:stretch>
        </p:blipFill>
        <p:spPr bwMode="auto">
          <a:xfrm>
            <a:off x="6876256" y="260648"/>
            <a:ext cx="1866666" cy="112868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3317" name="Picture 2" descr="http://www.scotland-flavour.co.uk/pictures/eilean_donan_castle_scotland_03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6" t="11708" r="8055" b="4665"/>
          <a:stretch>
            <a:fillRect/>
          </a:stretch>
        </p:blipFill>
        <p:spPr bwMode="auto">
          <a:xfrm>
            <a:off x="3563938" y="3068638"/>
            <a:ext cx="5472112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el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0842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Custom 1">
      <a:dk1>
        <a:srgbClr val="FFFFFF"/>
      </a:dk1>
      <a:lt1>
        <a:srgbClr val="FFFFFF"/>
      </a:lt1>
      <a:dk2>
        <a:srgbClr val="000000"/>
      </a:dk2>
      <a:lt2>
        <a:srgbClr val="000000"/>
      </a:lt2>
      <a:accent1>
        <a:srgbClr val="A379BB"/>
      </a:accent1>
      <a:accent2>
        <a:srgbClr val="7E6BC9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1">
    <a:dk1>
      <a:srgbClr val="FFFFFF"/>
    </a:dk1>
    <a:lt1>
      <a:srgbClr val="FFFFFF"/>
    </a:lt1>
    <a:dk2>
      <a:srgbClr val="000000"/>
    </a:dk2>
    <a:lt2>
      <a:srgbClr val="000000"/>
    </a:lt2>
    <a:accent1>
      <a:srgbClr val="A379BB"/>
    </a:accent1>
    <a:accent2>
      <a:srgbClr val="7E6BC9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.xml><?xml version="1.0" encoding="utf-8"?>
<a:themeOverride xmlns:a="http://schemas.openxmlformats.org/drawingml/2006/main">
  <a:clrScheme name="Custom 1">
    <a:dk1>
      <a:srgbClr val="FFFFFF"/>
    </a:dk1>
    <a:lt1>
      <a:srgbClr val="FFFFFF"/>
    </a:lt1>
    <a:dk2>
      <a:srgbClr val="000000"/>
    </a:dk2>
    <a:lt2>
      <a:srgbClr val="000000"/>
    </a:lt2>
    <a:accent1>
      <a:srgbClr val="A379BB"/>
    </a:accent1>
    <a:accent2>
      <a:srgbClr val="7E6BC9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820</TotalTime>
  <Words>1074</Words>
  <Application>Microsoft Office PowerPoint</Application>
  <PresentationFormat>On-screen Show (4:3)</PresentationFormat>
  <Paragraphs>469</Paragraphs>
  <Slides>36</Slides>
  <Notes>0</Notes>
  <HiddenSlides>0</HiddenSlides>
  <MMClips>27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Flow</vt:lpstr>
      <vt:lpstr>Scottish Music</vt:lpstr>
      <vt:lpstr>Scottish Music – What do You Already Know?</vt:lpstr>
      <vt:lpstr>2 Minute Timer</vt:lpstr>
      <vt:lpstr>PowerPoint Presentation</vt:lpstr>
      <vt:lpstr>Waltz</vt:lpstr>
      <vt:lpstr>March</vt:lpstr>
      <vt:lpstr>Strathspey</vt:lpstr>
      <vt:lpstr>Scotch Snap</vt:lpstr>
      <vt:lpstr>Reel</vt:lpstr>
      <vt:lpstr>Jig</vt:lpstr>
      <vt:lpstr>PowerPoint Presentation</vt:lpstr>
      <vt:lpstr>Listen Up!</vt:lpstr>
      <vt:lpstr>Scottish Instruments</vt:lpstr>
      <vt:lpstr>Scottish Instruments</vt:lpstr>
      <vt:lpstr>Scottish Instruments</vt:lpstr>
      <vt:lpstr>Scottish Instruments</vt:lpstr>
      <vt:lpstr>Scottish Instruments</vt:lpstr>
      <vt:lpstr>Think Fast!</vt:lpstr>
      <vt:lpstr>Listen Hear!</vt:lpstr>
      <vt:lpstr>Listen Hear!</vt:lpstr>
      <vt:lpstr>Scots Ballad</vt:lpstr>
      <vt:lpstr>Bothy Ballad</vt:lpstr>
      <vt:lpstr>Gaelic Psalm</vt:lpstr>
      <vt:lpstr>Puirt a Beul (Mouth Music)</vt:lpstr>
      <vt:lpstr>Waulking Song</vt:lpstr>
      <vt:lpstr>Carousel Activity</vt:lpstr>
      <vt:lpstr>PowerPoint Presentation</vt:lpstr>
      <vt:lpstr>PowerPoint Presentation</vt:lpstr>
      <vt:lpstr>PowerPoint Presentation</vt:lpstr>
      <vt:lpstr>Show Me the Music!</vt:lpstr>
      <vt:lpstr>PowerPoint Presentation</vt:lpstr>
      <vt:lpstr>Question One</vt:lpstr>
      <vt:lpstr>Question Two</vt:lpstr>
      <vt:lpstr>Question Three</vt:lpstr>
      <vt:lpstr>Question Four</vt:lpstr>
      <vt:lpstr>Question Five</vt:lpstr>
    </vt:vector>
  </TitlesOfParts>
  <Company>Renfrewshire Council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Scottish Music</dc:title>
  <dc:creator>Amy</dc:creator>
  <cp:lastModifiedBy>FergusonA</cp:lastModifiedBy>
  <cp:revision>86</cp:revision>
  <dcterms:created xsi:type="dcterms:W3CDTF">2013-05-22T15:28:12Z</dcterms:created>
  <dcterms:modified xsi:type="dcterms:W3CDTF">2014-09-01T07:40:15Z</dcterms:modified>
</cp:coreProperties>
</file>