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1" r:id="rId5"/>
    <p:sldId id="273" r:id="rId6"/>
    <p:sldId id="268" r:id="rId7"/>
    <p:sldId id="274" r:id="rId8"/>
    <p:sldId id="272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90BIg0ml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28028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rush Script MT" panose="03060802040406070304" pitchFamily="66" charset="0"/>
                <a:cs typeface="Abadi MT Condensed Extra Bold"/>
              </a:rPr>
              <a:t>The Baroque Period</a:t>
            </a:r>
            <a:endParaRPr lang="en-US" sz="7200" dirty="0">
              <a:latin typeface="Brush Script MT" panose="03060802040406070304" pitchFamily="66" charset="0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33495"/>
            <a:ext cx="6400800" cy="753557"/>
          </a:xfrm>
        </p:spPr>
        <p:txBody>
          <a:bodyPr/>
          <a:lstStyle/>
          <a:p>
            <a:r>
              <a:rPr lang="en-US" dirty="0" smtClean="0"/>
              <a:t>1600-1750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1" y="1197783"/>
            <a:ext cx="2623549" cy="32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2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937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ndre Light SF" pitchFamily="2" charset="0"/>
              </a:rPr>
              <a:t>Pachelbel’s Canon in D – Violin I</a:t>
            </a:r>
            <a:endParaRPr lang="en-GB" b="1" dirty="0">
              <a:latin typeface="Andre Light SF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9687" r="52188" b="67969"/>
          <a:stretch/>
        </p:blipFill>
        <p:spPr bwMode="auto">
          <a:xfrm>
            <a:off x="295564" y="1704108"/>
            <a:ext cx="8511306" cy="58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207491" y="2629765"/>
            <a:ext cx="4193308" cy="58896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key of this piece is </a:t>
            </a:r>
            <a:r>
              <a:rPr lang="en-GB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Major.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notes of the key is Pachelbel using?</a:t>
            </a:r>
            <a:endParaRPr lang="en-GB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728" y="905164"/>
            <a:ext cx="568036" cy="56341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Bold Italic" pitchFamily="18" charset="0"/>
              </a:rPr>
              <a:t>I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Bold Italic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5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937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ndre Light SF" pitchFamily="2" charset="0"/>
              </a:rPr>
              <a:t>Pachelbel’s Canon in D – Violin I</a:t>
            </a:r>
            <a:endParaRPr lang="en-GB" b="1" dirty="0">
              <a:latin typeface="Andre Light SF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27827" r="22024" b="22916"/>
          <a:stretch/>
        </p:blipFill>
        <p:spPr bwMode="auto">
          <a:xfrm>
            <a:off x="696684" y="1538514"/>
            <a:ext cx="7808687" cy="48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62100" y="1657350"/>
            <a:ext cx="3314700" cy="8763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47800" y="828675"/>
            <a:ext cx="3467100" cy="58896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two bars are the </a:t>
            </a:r>
            <a:r>
              <a:rPr lang="en-GB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Bass. </a:t>
            </a:r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continually played by the cello part.</a:t>
            </a:r>
            <a:endParaRPr lang="en-GB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2927" y="2600326"/>
            <a:ext cx="3904343" cy="58896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Violin I part then plays </a:t>
            </a:r>
            <a:r>
              <a:rPr lang="en-GB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variations </a:t>
            </a:r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(different melodies) based around this Ground Bass idea.</a:t>
            </a:r>
            <a:endParaRPr lang="en-GB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4752" y="4619626"/>
            <a:ext cx="3904343" cy="588963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chords are repeated throughout but the </a:t>
            </a:r>
            <a:r>
              <a:rPr lang="en-GB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variations </a:t>
            </a:r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gradually more complicated.</a:t>
            </a:r>
            <a:endParaRPr lang="en-GB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32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Brush Script MT" panose="03060802040406070304" pitchFamily="66" charset="0"/>
                <a:cs typeface="Abadi MT Condensed Extra Bold"/>
              </a:rPr>
              <a:t>The Baroque Period – The Facts</a:t>
            </a:r>
            <a:endParaRPr lang="en-US" sz="4800" dirty="0">
              <a:latin typeface="Brush Script MT" panose="03060802040406070304" pitchFamily="66" charset="0"/>
              <a:cs typeface="Abadi MT Condensed Extra Bold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920232" y="1203805"/>
            <a:ext cx="4247186" cy="8928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can you remember?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01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6000" dirty="0">
                <a:latin typeface="Brush Script MT" panose="03060802040406070304" pitchFamily="66" charset="0"/>
              </a:rPr>
              <a:t>What are We Learning Today?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2060575"/>
            <a:ext cx="6192838" cy="194468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History of the Baroque Period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6300788" y="1628775"/>
            <a:ext cx="2843212" cy="273685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Take a closer look at the music and instruments of this period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-36513" y="4365625"/>
            <a:ext cx="6192838" cy="19431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Learn about Concerto and Concerto Grosso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5867400" y="3978275"/>
            <a:ext cx="3025775" cy="2879725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Work as a class to complete the group performance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Brush Script MT" panose="03060802040406070304" pitchFamily="66" charset="0"/>
              </a:rPr>
              <a:t>Concerto</a:t>
            </a:r>
            <a:endParaRPr lang="en-GB" sz="6600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was a famous style of the Baroque period which took two forms:</a:t>
            </a:r>
          </a:p>
          <a:p>
            <a:r>
              <a:rPr lang="en-GB" dirty="0"/>
              <a:t>Solo </a:t>
            </a:r>
            <a:r>
              <a:rPr lang="en-GB" dirty="0" smtClean="0"/>
              <a:t>Concerto</a:t>
            </a:r>
          </a:p>
          <a:p>
            <a:r>
              <a:rPr lang="en-GB" dirty="0" smtClean="0"/>
              <a:t>Concerto Grosso</a:t>
            </a:r>
          </a:p>
          <a:p>
            <a:pPr marL="0" indent="0">
              <a:buNone/>
            </a:pPr>
            <a:r>
              <a:rPr lang="en-GB" dirty="0" smtClean="0"/>
              <a:t>Each had a </a:t>
            </a:r>
            <a:r>
              <a:rPr lang="en-GB" b="1" dirty="0" err="1" smtClean="0"/>
              <a:t>ripieno</a:t>
            </a:r>
            <a:r>
              <a:rPr lang="en-GB" b="1" dirty="0" smtClean="0"/>
              <a:t>, concertino </a:t>
            </a:r>
            <a:r>
              <a:rPr lang="en-GB" dirty="0" smtClean="0"/>
              <a:t>and a </a:t>
            </a:r>
            <a:r>
              <a:rPr lang="en-GB" b="1" dirty="0" smtClean="0"/>
              <a:t>continuo part.</a:t>
            </a:r>
          </a:p>
          <a:p>
            <a:pPr marL="0" indent="0">
              <a:buNone/>
            </a:pPr>
            <a:r>
              <a:rPr lang="en-GB" dirty="0" smtClean="0"/>
              <a:t>The first section was usually written in </a:t>
            </a:r>
            <a:r>
              <a:rPr lang="en-GB" b="1" dirty="0" err="1" smtClean="0"/>
              <a:t>ritornello</a:t>
            </a:r>
            <a:r>
              <a:rPr lang="en-GB" b="1" dirty="0" smtClean="0"/>
              <a:t> form.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65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Brush Script MT" panose="03060802040406070304" pitchFamily="66" charset="0"/>
              </a:rPr>
              <a:t>Basso Continuo</a:t>
            </a:r>
            <a:endParaRPr lang="en-GB" sz="6600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style is typical of the Baroque Period.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="1" dirty="0" smtClean="0"/>
              <a:t>harpsichord </a:t>
            </a:r>
            <a:r>
              <a:rPr lang="en-GB" dirty="0" smtClean="0"/>
              <a:t>(Basso) plays chords whilst cello (Continuo) plays the melody 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40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9600" b="1" smtClean="0">
                <a:latin typeface="Edwardian Script ITC" pitchFamily="66" charset="0"/>
              </a:rPr>
              <a:t>Forms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7950" y="17113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altLang="en-US" sz="2400" b="1" dirty="0" smtClean="0"/>
              <a:t>Binary Form </a:t>
            </a:r>
            <a:r>
              <a:rPr lang="en-GB" altLang="en-US" sz="2400" dirty="0" smtClean="0"/>
              <a:t>–</a:t>
            </a:r>
            <a:r>
              <a:rPr lang="en-GB" altLang="en-US" sz="2400" b="1" dirty="0" smtClean="0"/>
              <a:t> 2 contrasting sections. </a:t>
            </a:r>
            <a:r>
              <a:rPr lang="en-GB" altLang="en-US" sz="2400" dirty="0" smtClean="0"/>
              <a:t>(AB)</a:t>
            </a:r>
          </a:p>
          <a:p>
            <a:pPr>
              <a:buFont typeface="Arial" charset="0"/>
              <a:buNone/>
            </a:pPr>
            <a:endParaRPr lang="en-GB" altLang="en-US" sz="2400" dirty="0" smtClean="0"/>
          </a:p>
          <a:p>
            <a:pPr>
              <a:buFont typeface="Arial" charset="0"/>
              <a:buNone/>
            </a:pPr>
            <a:r>
              <a:rPr lang="en-GB" altLang="en-US" sz="2400" b="1" dirty="0" smtClean="0"/>
              <a:t>Ternary Form – 3 sections, the first returning at the end. </a:t>
            </a:r>
            <a:r>
              <a:rPr lang="en-GB" altLang="en-US" sz="2400" dirty="0" smtClean="0"/>
              <a:t>Like a musical sandwich! (ABA)</a:t>
            </a:r>
          </a:p>
          <a:p>
            <a:pPr>
              <a:buFont typeface="Arial" charset="0"/>
              <a:buNone/>
            </a:pPr>
            <a:endParaRPr lang="en-GB" altLang="en-US" sz="2400" dirty="0" smtClean="0"/>
          </a:p>
          <a:p>
            <a:pPr>
              <a:buFont typeface="Arial" charset="0"/>
              <a:buNone/>
            </a:pPr>
            <a:r>
              <a:rPr lang="en-GB" altLang="en-US" sz="2400" b="1" dirty="0" smtClean="0"/>
              <a:t>Rondo – Many new sections are introduced, but the main theme keeps returning. </a:t>
            </a:r>
            <a:r>
              <a:rPr lang="en-GB" altLang="en-US" sz="2400" dirty="0" smtClean="0"/>
              <a:t>(A, B, A, C, A, D...)</a:t>
            </a:r>
          </a:p>
          <a:p>
            <a:pPr>
              <a:buFont typeface="Arial" charset="0"/>
              <a:buNone/>
            </a:pPr>
            <a:endParaRPr lang="en-GB" altLang="en-US" sz="2400" dirty="0"/>
          </a:p>
          <a:p>
            <a:pPr>
              <a:buFont typeface="Arial" charset="0"/>
              <a:buNone/>
            </a:pPr>
            <a:r>
              <a:rPr lang="en-GB" altLang="en-US" sz="2400" b="1" dirty="0" err="1" smtClean="0"/>
              <a:t>Ritornello</a:t>
            </a:r>
            <a:r>
              <a:rPr lang="en-GB" altLang="en-US" sz="2400" dirty="0" smtClean="0"/>
              <a:t> – “little return”. The main theme which keeps coming back in a Solo Concerto or Concerto Grosso.</a:t>
            </a:r>
          </a:p>
        </p:txBody>
      </p:sp>
      <p:pic>
        <p:nvPicPr>
          <p:cNvPr id="8196" name="Picture 5" descr="http://www.how-to-draw-funny-cartoons.com/image-files/cartoon-sandwich-8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2566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6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9600" b="1" smtClean="0">
                <a:latin typeface="Edwardian Script ITC" pitchFamily="66" charset="0"/>
              </a:rPr>
              <a:t>Forms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7950" y="17113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altLang="en-US" sz="3600" b="1" u="sng" dirty="0" smtClean="0"/>
              <a:t>Sonata Form</a:t>
            </a:r>
          </a:p>
          <a:p>
            <a:pPr>
              <a:buFont typeface="Arial" charset="0"/>
              <a:buNone/>
            </a:pPr>
            <a:endParaRPr lang="en-GB" altLang="en-US" sz="2400" b="1" dirty="0"/>
          </a:p>
          <a:p>
            <a:pPr>
              <a:buFont typeface="Arial" charset="0"/>
              <a:buNone/>
            </a:pPr>
            <a:r>
              <a:rPr lang="en-GB" altLang="en-US" sz="2400" b="1" dirty="0" smtClean="0"/>
              <a:t>Exposition &gt;&gt;&gt;&gt;&gt;&gt;&gt; Development &gt;&gt;&gt;&gt;&gt;&gt; </a:t>
            </a:r>
            <a:r>
              <a:rPr lang="en-GB" altLang="en-US" sz="2400" b="1" dirty="0" err="1" smtClean="0"/>
              <a:t>Recapiculation</a:t>
            </a:r>
            <a:endParaRPr lang="en-GB" altLang="en-US" sz="2400" dirty="0" smtClean="0"/>
          </a:p>
        </p:txBody>
      </p:sp>
      <p:pic>
        <p:nvPicPr>
          <p:cNvPr id="8196" name="Picture 5" descr="http://www.how-to-draw-funny-cartoons.com/image-files/cartoon-sandwich-8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2566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706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9600" b="1" dirty="0" smtClean="0">
                <a:latin typeface="Edwardian Script ITC" pitchFamily="66" charset="0"/>
              </a:rPr>
              <a:t>Listening Task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46921" y="1583886"/>
            <a:ext cx="6391564" cy="13163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listen to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Pachabel’s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Canon in D by composer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Pachebel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wentymusic.files.wordpress.com/2011/11/arcangelo-corell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" y="3103419"/>
            <a:ext cx="2481358" cy="31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chebel's Ca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6594" y="611909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3636" y="3325091"/>
            <a:ext cx="2699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do you notice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Bass 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Melody 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Timbre?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Dynamics?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Any other concepts?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8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706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9600" b="1" dirty="0" smtClean="0">
                <a:latin typeface="Edwardian Script ITC" pitchFamily="66" charset="0"/>
              </a:rPr>
              <a:t>Listening Task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46921" y="1583886"/>
            <a:ext cx="6391564" cy="13163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look at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Pachabel’s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Canon in D by composer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Pachebel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921" y="3099015"/>
            <a:ext cx="616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www.youtube.com/watch?v=090BIg0mlcY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2582" y="4008582"/>
            <a:ext cx="695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</a:t>
            </a:r>
            <a:r>
              <a:rPr lang="en-GB" b="1" dirty="0" smtClean="0"/>
              <a:t>Passacaglia- </a:t>
            </a:r>
            <a:r>
              <a:rPr lang="en-GB" dirty="0" smtClean="0"/>
              <a:t>variations over a </a:t>
            </a:r>
            <a:r>
              <a:rPr lang="en-GB" b="1" dirty="0" smtClean="0"/>
              <a:t>Ground Bass. </a:t>
            </a:r>
            <a:r>
              <a:rPr lang="en-GB" dirty="0" smtClean="0"/>
              <a:t>The Bass line is an </a:t>
            </a:r>
            <a:r>
              <a:rPr lang="en-GB" b="1" dirty="0" smtClean="0"/>
              <a:t>ostinato </a:t>
            </a:r>
            <a:r>
              <a:rPr lang="en-GB" dirty="0" smtClean="0"/>
              <a:t>whilst the melody line develops and changes.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0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2162</TotalTime>
  <Words>371</Words>
  <Application>Microsoft Office PowerPoint</Application>
  <PresentationFormat>On-screen Show (4:3)</PresentationFormat>
  <Paragraphs>50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Black </vt:lpstr>
      <vt:lpstr>The Baroque Period</vt:lpstr>
      <vt:lpstr>The Baroque Period – The Facts</vt:lpstr>
      <vt:lpstr>What are We Learning Today?</vt:lpstr>
      <vt:lpstr>Concerto</vt:lpstr>
      <vt:lpstr>Basso Continuo</vt:lpstr>
      <vt:lpstr>Forms</vt:lpstr>
      <vt:lpstr>Forms</vt:lpstr>
      <vt:lpstr>Listening Task</vt:lpstr>
      <vt:lpstr>Listening Task</vt:lpstr>
      <vt:lpstr>Pachelbel’s Canon in D – Violin I</vt:lpstr>
      <vt:lpstr>Pachelbel’s Canon in D – Violin 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Baroque Period</dc:title>
  <dc:creator>Amy Ferguson</dc:creator>
  <cp:lastModifiedBy>FergusonA</cp:lastModifiedBy>
  <cp:revision>24</cp:revision>
  <dcterms:created xsi:type="dcterms:W3CDTF">2014-07-15T13:30:22Z</dcterms:created>
  <dcterms:modified xsi:type="dcterms:W3CDTF">2014-09-09T07:37:39Z</dcterms:modified>
</cp:coreProperties>
</file>