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2" r:id="rId6"/>
    <p:sldId id="275" r:id="rId7"/>
    <p:sldId id="276" r:id="rId8"/>
    <p:sldId id="278" r:id="rId9"/>
    <p:sldId id="279" r:id="rId10"/>
    <p:sldId id="277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Qq3HcOB0Y" TargetMode="External"/><Relationship Id="rId2" Type="http://schemas.openxmlformats.org/officeDocument/2006/relationships/hyperlink" Target="https://www.youtube.com/watch?v=PeB4cpRq16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280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badi MT Condensed Extra Bold"/>
                <a:cs typeface="Abadi MT Condensed Extra Bold"/>
              </a:rPr>
              <a:t>The Baroque Period</a:t>
            </a:r>
            <a:endParaRPr lang="en-US" sz="72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33495"/>
            <a:ext cx="6400800" cy="753557"/>
          </a:xfrm>
        </p:spPr>
        <p:txBody>
          <a:bodyPr/>
          <a:lstStyle/>
          <a:p>
            <a:r>
              <a:rPr lang="en-US" dirty="0" smtClean="0"/>
              <a:t>1600-1750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1" y="1197783"/>
            <a:ext cx="2623549" cy="32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2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Autofit/>
          </a:bodyPr>
          <a:lstStyle/>
          <a:p>
            <a:r>
              <a:rPr lang="en-GB" altLang="en-US" sz="7200" dirty="0" smtClean="0">
                <a:latin typeface="Brush Script MT" pitchFamily="66" charset="0"/>
              </a:rPr>
              <a:t>Choral Music</a:t>
            </a:r>
            <a:endParaRPr lang="en-GB" altLang="en-US" sz="7200" dirty="0" smtClean="0">
              <a:latin typeface="Brush Script MT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88545" y="914400"/>
            <a:ext cx="2198255" cy="87745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Oratorio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4593" y="1944253"/>
            <a:ext cx="5529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oratorios started to appear at the start of the Baroque period and in many ways were little different from the first operas. </a:t>
            </a:r>
            <a:endParaRPr lang="en-GB" dirty="0" smtClean="0"/>
          </a:p>
          <a:p>
            <a:r>
              <a:rPr lang="en-GB" dirty="0" smtClean="0"/>
              <a:t>Although </a:t>
            </a:r>
            <a:r>
              <a:rPr lang="en-GB" dirty="0"/>
              <a:t>they were religious works they contained solo singers, chorus, scenery, staging and accompanying instruments. </a:t>
            </a:r>
            <a:endParaRPr lang="en-GB" dirty="0" smtClean="0"/>
          </a:p>
          <a:p>
            <a:r>
              <a:rPr lang="en-GB" dirty="0" smtClean="0"/>
              <a:t>As </a:t>
            </a:r>
            <a:r>
              <a:rPr lang="en-GB" dirty="0"/>
              <a:t>the first great oratorios appeared in the early 18th century the works were performed as concert pieces with soloists, chorus and orchestra. </a:t>
            </a:r>
          </a:p>
        </p:txBody>
      </p:sp>
      <p:pic>
        <p:nvPicPr>
          <p:cNvPr id="7170" name="Picture 2" descr="G F Ha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1" y="3798088"/>
            <a:ext cx="2193636" cy="26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tic.qobuz.com/images/covers/67/35/0706301463567_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6013"/>
            <a:ext cx="2184401" cy="21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Autofit/>
          </a:bodyPr>
          <a:lstStyle/>
          <a:p>
            <a:r>
              <a:rPr lang="en-GB" altLang="en-US" sz="7200" dirty="0" smtClean="0">
                <a:latin typeface="Brush Script MT" pitchFamily="66" charset="0"/>
              </a:rPr>
              <a:t>Choral Music</a:t>
            </a:r>
            <a:endParaRPr lang="en-GB" altLang="en-US" sz="7200" dirty="0" smtClean="0">
              <a:latin typeface="Brush Script MT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88545" y="914400"/>
            <a:ext cx="2198255" cy="87745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673" y="1944253"/>
            <a:ext cx="4618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</a:t>
            </a:r>
            <a:r>
              <a:rPr lang="en-GB" b="1" dirty="0"/>
              <a:t>Baroque</a:t>
            </a:r>
            <a:r>
              <a:rPr lang="en-GB" dirty="0"/>
              <a:t> period many composers wrote </a:t>
            </a:r>
            <a:r>
              <a:rPr lang="en-GB" b="1" dirty="0"/>
              <a:t>Masses</a:t>
            </a:r>
            <a:r>
              <a:rPr lang="en-GB" dirty="0"/>
              <a:t> and perhaps the most outstanding of these is the </a:t>
            </a:r>
            <a:r>
              <a:rPr lang="en-GB" b="1" dirty="0"/>
              <a:t>Mass in B Minor by J S Bach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Which section of the Mass is this example from?</a:t>
            </a:r>
            <a:endParaRPr lang="en-GB" dirty="0"/>
          </a:p>
        </p:txBody>
      </p:sp>
      <p:pic>
        <p:nvPicPr>
          <p:cNvPr id="3" name="mass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2909" y="1090613"/>
            <a:ext cx="609600" cy="609600"/>
          </a:xfrm>
          <a:prstGeom prst="rect">
            <a:avLst/>
          </a:prstGeom>
        </p:spPr>
      </p:pic>
      <p:pic>
        <p:nvPicPr>
          <p:cNvPr id="13314" name="Picture 2" descr="J S Bach in 18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491671"/>
            <a:ext cx="2897476" cy="405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Autofit/>
          </a:bodyPr>
          <a:lstStyle/>
          <a:p>
            <a:r>
              <a:rPr lang="en-GB" altLang="en-US" sz="7200" dirty="0" smtClean="0">
                <a:latin typeface="Brush Script MT" pitchFamily="66" charset="0"/>
              </a:rPr>
              <a:t>Choral Music</a:t>
            </a:r>
            <a:endParaRPr lang="en-GB" altLang="en-US" sz="7200" dirty="0" smtClean="0">
              <a:latin typeface="Brush Script MT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5563" y="1440873"/>
            <a:ext cx="2198255" cy="87745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Cantata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97018"/>
            <a:ext cx="46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smaller version of a Mass- usually only 15 to 30 minutes in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Bach was a prolific composers of cantatas due to his role at St Thomas’ Church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These sometimes included </a:t>
            </a:r>
            <a:r>
              <a:rPr lang="en-GB" sz="2400" b="1" dirty="0" smtClean="0"/>
              <a:t>Chorales</a:t>
            </a:r>
            <a:endParaRPr lang="en-GB" sz="2400" dirty="0"/>
          </a:p>
        </p:txBody>
      </p:sp>
      <p:pic>
        <p:nvPicPr>
          <p:cNvPr id="6" name="Picture 2" descr="J S Bach in 1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06" y="1687538"/>
            <a:ext cx="2897476" cy="405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>
                <a:latin typeface="Ravie" charset="0"/>
              </a:rPr>
              <a:t>What are We Learning Today?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2060575"/>
            <a:ext cx="6192838" cy="194468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History of the Baroque Period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6300788" y="1628775"/>
            <a:ext cx="2843212" cy="273685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Learn about the Baroque Period and its influence on music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-36513" y="4365625"/>
            <a:ext cx="6192838" cy="19431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Learn about Baroque Choral Music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5867400" y="3978275"/>
            <a:ext cx="3025775" cy="2879725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Develop our understanding of Opera and Oratorio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2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68538" y="2924175"/>
            <a:ext cx="4606925" cy="151288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atin typeface="Brush Script MT" pitchFamily="66" charset="0"/>
              </a:rPr>
              <a:t>Baroque Period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79613" y="2565400"/>
            <a:ext cx="1152525" cy="647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7950" y="2060575"/>
            <a:ext cx="1800225" cy="79216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Composers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71775" y="4221163"/>
            <a:ext cx="647700" cy="7921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03350" y="5084763"/>
            <a:ext cx="1800225" cy="79216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Instruments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35600" y="4292600"/>
            <a:ext cx="784225" cy="927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64163" y="5373688"/>
            <a:ext cx="1800225" cy="79216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Forms</a:t>
            </a:r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5867400" y="6308725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latin typeface="Calibri" pitchFamily="34" charset="0"/>
              </a:rPr>
              <a:t>Binary</a:t>
            </a:r>
          </a:p>
        </p:txBody>
      </p:sp>
      <p:sp>
        <p:nvSpPr>
          <p:cNvPr id="5130" name="TextBox 17"/>
          <p:cNvSpPr txBox="1">
            <a:spLocks noChangeArrowheads="1"/>
          </p:cNvSpPr>
          <p:nvPr/>
        </p:nvSpPr>
        <p:spPr bwMode="auto">
          <a:xfrm>
            <a:off x="6443663" y="4941888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latin typeface="Calibri" pitchFamily="34" charset="0"/>
              </a:rPr>
              <a:t>Ternary</a:t>
            </a:r>
          </a:p>
        </p:txBody>
      </p:sp>
      <p:sp>
        <p:nvSpPr>
          <p:cNvPr id="5131" name="TextBox 18"/>
          <p:cNvSpPr txBox="1">
            <a:spLocks noChangeArrowheads="1"/>
          </p:cNvSpPr>
          <p:nvPr/>
        </p:nvSpPr>
        <p:spPr bwMode="auto">
          <a:xfrm>
            <a:off x="1403350" y="5949950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latin typeface="Calibri" pitchFamily="34" charset="0"/>
              </a:rPr>
              <a:t>Harpsichord</a:t>
            </a:r>
          </a:p>
        </p:txBody>
      </p:sp>
      <p:sp>
        <p:nvSpPr>
          <p:cNvPr id="5132" name="TextBox 19"/>
          <p:cNvSpPr txBox="1">
            <a:spLocks noChangeArrowheads="1"/>
          </p:cNvSpPr>
          <p:nvPr/>
        </p:nvSpPr>
        <p:spPr bwMode="auto">
          <a:xfrm>
            <a:off x="323850" y="2924175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latin typeface="Calibri" pitchFamily="34" charset="0"/>
              </a:rPr>
              <a:t>J.S Bach</a:t>
            </a:r>
          </a:p>
        </p:txBody>
      </p: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900113" y="1628775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latin typeface="Calibri" pitchFamily="34" charset="0"/>
              </a:rPr>
              <a:t>Handel</a:t>
            </a:r>
          </a:p>
        </p:txBody>
      </p:sp>
      <p:sp>
        <p:nvSpPr>
          <p:cNvPr id="5134" name="TextBox 21"/>
          <p:cNvSpPr txBox="1">
            <a:spLocks noChangeArrowheads="1"/>
          </p:cNvSpPr>
          <p:nvPr/>
        </p:nvSpPr>
        <p:spPr bwMode="auto">
          <a:xfrm>
            <a:off x="1979613" y="1989138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latin typeface="Calibri" pitchFamily="34" charset="0"/>
              </a:rPr>
              <a:t>Vivaldi</a:t>
            </a:r>
          </a:p>
        </p:txBody>
      </p:sp>
      <p:sp>
        <p:nvSpPr>
          <p:cNvPr id="4112" name="TextBox 17"/>
          <p:cNvSpPr txBox="1">
            <a:spLocks noChangeArrowheads="1"/>
          </p:cNvSpPr>
          <p:nvPr/>
        </p:nvSpPr>
        <p:spPr bwMode="auto">
          <a:xfrm>
            <a:off x="7164388" y="56515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Rondo</a:t>
            </a:r>
          </a:p>
        </p:txBody>
      </p:sp>
      <p:pic>
        <p:nvPicPr>
          <p:cNvPr id="5136" name="Picture 18" descr="http://theinnocentlam.files.wordpress.com/2011/05/harp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375"/>
            <a:ext cx="34655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" descr="http://upload.wikimedia.org/wikipedia/commons/thumb/6/6a/Johann_Sebastian_Bach.jpg/220px-Johann_Sebastian_Ba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11096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4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5129" grpId="0"/>
      <p:bldP spid="5130" grpId="0"/>
      <p:bldP spid="5131" grpId="0"/>
      <p:bldP spid="5132" grpId="0"/>
      <p:bldP spid="5133" grpId="0"/>
      <p:bldP spid="5134" grpId="0"/>
      <p:bldP spid="4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GB" altLang="en-US" sz="5400" smtClean="0">
                <a:latin typeface="Brush Script MT" pitchFamily="66" charset="0"/>
              </a:rPr>
              <a:t>The Baroque Style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altLang="en-US" sz="2800" smtClean="0"/>
              <a:t>Listen to Vivaldi’s </a:t>
            </a:r>
            <a:r>
              <a:rPr lang="en-GB" altLang="en-US" sz="2800" i="1" smtClean="0"/>
              <a:t>Four Seasons</a:t>
            </a:r>
            <a:r>
              <a:rPr lang="en-GB" altLang="en-US" sz="2800" b="1" smtClean="0"/>
              <a:t>.</a:t>
            </a:r>
          </a:p>
          <a:p>
            <a:pPr>
              <a:buFont typeface="Arial" charset="0"/>
              <a:buNone/>
            </a:pPr>
            <a:r>
              <a:rPr lang="en-GB" altLang="en-US" sz="2800" smtClean="0"/>
              <a:t>What was the Baroque style like?</a:t>
            </a:r>
          </a:p>
          <a:p>
            <a:pPr>
              <a:buFont typeface="Arial" charset="0"/>
              <a:buNone/>
            </a:pPr>
            <a:r>
              <a:rPr lang="en-GB" altLang="en-US" sz="2800" smtClean="0"/>
              <a:t>What </a:t>
            </a:r>
            <a:r>
              <a:rPr lang="en-GB" altLang="en-US" sz="2800" i="1" smtClean="0"/>
              <a:t>string techniques </a:t>
            </a:r>
            <a:r>
              <a:rPr lang="en-GB" altLang="en-US" sz="2800" smtClean="0"/>
              <a:t>are being used?</a:t>
            </a:r>
          </a:p>
          <a:p>
            <a:pPr>
              <a:buFont typeface="Arial" charset="0"/>
              <a:buNone/>
            </a:pPr>
            <a:r>
              <a:rPr lang="en-GB" altLang="en-US" sz="2800" smtClean="0"/>
              <a:t>What is the tonailty?</a:t>
            </a:r>
          </a:p>
          <a:p>
            <a:pPr>
              <a:buFont typeface="Arial" charset="0"/>
              <a:buNone/>
            </a:pPr>
            <a:r>
              <a:rPr lang="en-GB" altLang="en-US" sz="2800" smtClean="0"/>
              <a:t>Can you hear any other concepts?</a:t>
            </a:r>
          </a:p>
        </p:txBody>
      </p:sp>
      <p:pic>
        <p:nvPicPr>
          <p:cNvPr id="7172" name="Picture 18" descr="http://theinnocentlam.files.wordpress.com/2011/05/harp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33825"/>
            <a:ext cx="34671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valdi Four Seasons Op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1163" y="316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GB" altLang="en-US" sz="5400" smtClean="0">
                <a:latin typeface="Brush Script MT" pitchFamily="66" charset="0"/>
              </a:rPr>
              <a:t>The Baroque Style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altLang="en-US" sz="2800" smtClean="0"/>
              <a:t>Music in the </a:t>
            </a:r>
            <a:r>
              <a:rPr lang="en-GB" altLang="en-US" sz="2800" b="1" smtClean="0"/>
              <a:t>Baroque Period </a:t>
            </a:r>
            <a:r>
              <a:rPr lang="en-GB" altLang="en-US" sz="2800" smtClean="0"/>
              <a:t>was usually very </a:t>
            </a:r>
            <a:r>
              <a:rPr lang="en-GB" altLang="en-US" sz="2800" b="1" smtClean="0"/>
              <a:t>polyphonic in texture </a:t>
            </a:r>
            <a:r>
              <a:rPr lang="en-GB" altLang="en-US" sz="2800" smtClean="0"/>
              <a:t>and used elaborate </a:t>
            </a:r>
            <a:r>
              <a:rPr lang="en-GB" altLang="en-US" sz="2800" b="1" smtClean="0"/>
              <a:t>ornaments. </a:t>
            </a:r>
            <a:r>
              <a:rPr lang="en-GB" altLang="en-US" sz="2800" smtClean="0"/>
              <a:t>There was close attention to detail in composition.</a:t>
            </a:r>
          </a:p>
        </p:txBody>
      </p:sp>
      <p:pic>
        <p:nvPicPr>
          <p:cNvPr id="9220" name="Picture 8" descr="http://upload.wikimedia.org/wikipedia/commons/thumb/e/e5/Pannini,_Giovanni_Paolo_-_Musical_F%C3%AAte_-_1747.png/265px-Pannini,_Giovanni_Paolo_-_Musical_F%C3%AAte_-_17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58" y="2781011"/>
            <a:ext cx="4327091" cy="34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history-world.org/13fligh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26" y="3421640"/>
            <a:ext cx="2014052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Autofit/>
          </a:bodyPr>
          <a:lstStyle/>
          <a:p>
            <a:r>
              <a:rPr lang="en-GB" altLang="en-US" sz="7200" dirty="0" smtClean="0">
                <a:latin typeface="Brush Script MT" pitchFamily="66" charset="0"/>
              </a:rPr>
              <a:t>Choral Music</a:t>
            </a:r>
            <a:endParaRPr lang="en-GB" altLang="en-US" sz="7200" dirty="0" smtClean="0">
              <a:latin typeface="Brush Script MT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424218" y="1043709"/>
            <a:ext cx="9237" cy="558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71418" y="914400"/>
            <a:ext cx="2198255" cy="87745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25127" y="914400"/>
            <a:ext cx="2198255" cy="87745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Oratorio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8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Autofit/>
          </a:bodyPr>
          <a:lstStyle/>
          <a:p>
            <a:r>
              <a:rPr lang="en-GB" altLang="en-US" sz="7200" dirty="0" smtClean="0">
                <a:latin typeface="Brush Script MT" pitchFamily="66" charset="0"/>
              </a:rPr>
              <a:t>Choral Music</a:t>
            </a:r>
            <a:endParaRPr lang="en-GB" altLang="en-US" sz="7200" dirty="0" smtClean="0">
              <a:latin typeface="Brush Script MT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5563" y="1440873"/>
            <a:ext cx="2198255" cy="87745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97018"/>
            <a:ext cx="3610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Non-religious vocal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singer, chorus, scenery, staging and accompanying instruments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Extravagant costumes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farm6.staticflickr.com/5218/5506775711_7b61131796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80" y="3191163"/>
            <a:ext cx="5038330" cy="33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.classical-music.com/sites/default/files/imagecache/250px_wide/images/Purcell%20for%20si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7" y="583622"/>
            <a:ext cx="1498600" cy="19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Autofit/>
          </a:bodyPr>
          <a:lstStyle/>
          <a:p>
            <a:r>
              <a:rPr lang="en-GB" altLang="en-US" sz="7200" dirty="0" smtClean="0">
                <a:latin typeface="Brush Script MT" pitchFamily="66" charset="0"/>
              </a:rPr>
              <a:t>Choral Music</a:t>
            </a:r>
            <a:endParaRPr lang="en-GB" altLang="en-US" sz="7200" dirty="0" smtClean="0">
              <a:latin typeface="Brush Script MT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5563" y="1440873"/>
            <a:ext cx="2198255" cy="87745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97018"/>
            <a:ext cx="36104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Purcell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famous composer of the Baroque 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Composed music for plays (A Midsummer Night’s Dream)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his most well-known works was 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Dido and Aeneas</a:t>
            </a: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one of his only operas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cdn.classical-music.com/sites/default/files/imagecache/250px_wide/images/Purcell%20for%20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46" y="1594349"/>
            <a:ext cx="3075708" cy="40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Autofit/>
          </a:bodyPr>
          <a:lstStyle/>
          <a:p>
            <a:r>
              <a:rPr lang="en-GB" altLang="en-US" sz="7200" dirty="0" smtClean="0">
                <a:latin typeface="Brush Script MT" pitchFamily="66" charset="0"/>
              </a:rPr>
              <a:t>Choral Music</a:t>
            </a:r>
            <a:endParaRPr lang="en-GB" altLang="en-US" sz="7200" dirty="0" smtClean="0">
              <a:latin typeface="Brush Script M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3" y="1116013"/>
            <a:ext cx="8017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Listen to “Dido’s Lament” from Dido and Aeneas.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www.youtube.com/watch?v=PeB4cpRq16M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In this legend, Dido is the Queen of the Romans. At this point in the Opera, her love Aeneas has abandoned her and she is heartbroken.</a:t>
            </a:r>
          </a:p>
          <a:p>
            <a:r>
              <a:rPr lang="en-GB" dirty="0" smtClean="0"/>
              <a:t>This song comes after a brief </a:t>
            </a:r>
            <a:r>
              <a:rPr lang="en-GB" b="1" dirty="0" smtClean="0"/>
              <a:t>recitative </a:t>
            </a:r>
            <a:r>
              <a:rPr lang="en-GB" b="1" dirty="0" err="1" smtClean="0"/>
              <a:t>secco</a:t>
            </a:r>
            <a:r>
              <a:rPr lang="en-GB" b="1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What concepts can you identify?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Timbre?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Word Setting?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Melody/Harmony?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Voice Type?</a:t>
            </a:r>
          </a:p>
          <a:p>
            <a:endParaRPr lang="en-GB" dirty="0"/>
          </a:p>
          <a:p>
            <a:r>
              <a:rPr lang="en-GB" dirty="0" smtClean="0"/>
              <a:t>With score: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www.youtube.com/watch?v=uGQq3HcOB0Y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9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1936</TotalTime>
  <Words>401</Words>
  <Application>Microsoft Office PowerPoint</Application>
  <PresentationFormat>On-screen Show (4:3)</PresentationFormat>
  <Paragraphs>69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The Baroque Period</vt:lpstr>
      <vt:lpstr>What are We Learning Today?</vt:lpstr>
      <vt:lpstr>PowerPoint Presentation</vt:lpstr>
      <vt:lpstr>The Baroque Style</vt:lpstr>
      <vt:lpstr>The Baroque Style</vt:lpstr>
      <vt:lpstr>Choral Music</vt:lpstr>
      <vt:lpstr>Choral Music</vt:lpstr>
      <vt:lpstr>Choral Music</vt:lpstr>
      <vt:lpstr>Choral Music</vt:lpstr>
      <vt:lpstr>Choral Music</vt:lpstr>
      <vt:lpstr>Choral Music</vt:lpstr>
      <vt:lpstr>Choral Music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Baroque Period</dc:title>
  <dc:creator>Amy Ferguson</dc:creator>
  <cp:lastModifiedBy>FergusonA</cp:lastModifiedBy>
  <cp:revision>22</cp:revision>
  <dcterms:created xsi:type="dcterms:W3CDTF">2014-07-15T13:30:22Z</dcterms:created>
  <dcterms:modified xsi:type="dcterms:W3CDTF">2014-08-22T11:08:00Z</dcterms:modified>
</cp:coreProperties>
</file>